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5.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6.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7.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9.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3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3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6.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7.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4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4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4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43.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44.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45.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6.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7.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49.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0.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51.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2.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53.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54.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55.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56.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57.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58.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59.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79" r:id="rId5"/>
    <p:sldMasterId id="2147483788" r:id="rId6"/>
    <p:sldMasterId id="2147483805" r:id="rId7"/>
  </p:sldMasterIdLst>
  <p:notesMasterIdLst>
    <p:notesMasterId r:id="rId69"/>
  </p:notesMasterIdLst>
  <p:handoutMasterIdLst>
    <p:handoutMasterId r:id="rId70"/>
  </p:handoutMasterIdLst>
  <p:sldIdLst>
    <p:sldId id="447" r:id="rId8"/>
    <p:sldId id="448" r:id="rId9"/>
    <p:sldId id="449" r:id="rId10"/>
    <p:sldId id="450" r:id="rId11"/>
    <p:sldId id="451" r:id="rId12"/>
    <p:sldId id="452" r:id="rId13"/>
    <p:sldId id="453" r:id="rId14"/>
    <p:sldId id="454" r:id="rId15"/>
    <p:sldId id="455" r:id="rId16"/>
    <p:sldId id="456" r:id="rId17"/>
    <p:sldId id="457" r:id="rId18"/>
    <p:sldId id="458" r:id="rId19"/>
    <p:sldId id="459" r:id="rId20"/>
    <p:sldId id="460" r:id="rId21"/>
    <p:sldId id="461" r:id="rId22"/>
    <p:sldId id="463" r:id="rId23"/>
    <p:sldId id="480" r:id="rId24"/>
    <p:sldId id="479" r:id="rId25"/>
    <p:sldId id="462" r:id="rId26"/>
    <p:sldId id="464" r:id="rId27"/>
    <p:sldId id="482" r:id="rId28"/>
    <p:sldId id="465" r:id="rId29"/>
    <p:sldId id="466" r:id="rId30"/>
    <p:sldId id="467" r:id="rId31"/>
    <p:sldId id="468" r:id="rId32"/>
    <p:sldId id="469" r:id="rId33"/>
    <p:sldId id="470" r:id="rId34"/>
    <p:sldId id="471" r:id="rId35"/>
    <p:sldId id="472" r:id="rId36"/>
    <p:sldId id="474" r:id="rId37"/>
    <p:sldId id="475" r:id="rId38"/>
    <p:sldId id="476" r:id="rId39"/>
    <p:sldId id="477" r:id="rId40"/>
    <p:sldId id="478" r:id="rId41"/>
    <p:sldId id="483" r:id="rId42"/>
    <p:sldId id="484" r:id="rId43"/>
    <p:sldId id="485" r:id="rId44"/>
    <p:sldId id="486" r:id="rId45"/>
    <p:sldId id="487" r:id="rId46"/>
    <p:sldId id="488" r:id="rId47"/>
    <p:sldId id="493" r:id="rId48"/>
    <p:sldId id="489" r:id="rId49"/>
    <p:sldId id="494" r:id="rId50"/>
    <p:sldId id="490" r:id="rId51"/>
    <p:sldId id="491" r:id="rId52"/>
    <p:sldId id="492" r:id="rId53"/>
    <p:sldId id="473" r:id="rId54"/>
    <p:sldId id="495" r:id="rId55"/>
    <p:sldId id="496" r:id="rId56"/>
    <p:sldId id="497" r:id="rId57"/>
    <p:sldId id="498" r:id="rId58"/>
    <p:sldId id="499" r:id="rId59"/>
    <p:sldId id="500" r:id="rId60"/>
    <p:sldId id="501" r:id="rId61"/>
    <p:sldId id="502" r:id="rId62"/>
    <p:sldId id="503" r:id="rId63"/>
    <p:sldId id="504" r:id="rId64"/>
    <p:sldId id="505" r:id="rId65"/>
    <p:sldId id="481" r:id="rId66"/>
    <p:sldId id="506" r:id="rId67"/>
    <p:sldId id="507" r:id="rId68"/>
  </p:sldIdLst>
  <p:sldSz cx="12192000" cy="6858000"/>
  <p:notesSz cx="6858000" cy="91440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5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7FF"/>
    <a:srgbClr val="F2F2F2"/>
    <a:srgbClr val="C5EEFF"/>
    <a:srgbClr val="74839F"/>
    <a:srgbClr val="B0CFE5"/>
    <a:srgbClr val="E5EFF6"/>
    <a:srgbClr val="E5F5FC"/>
    <a:srgbClr val="19468E"/>
    <a:srgbClr val="19468D"/>
    <a:srgbClr val="009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41D82-0A4A-40EC-A4A3-81F7A3AB8EBE}" v="276" dt="2021-02-13T16:21:38.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50" autoAdjust="0"/>
  </p:normalViewPr>
  <p:slideViewPr>
    <p:cSldViewPr snapToGrid="0" showGuides="1">
      <p:cViewPr varScale="1">
        <p:scale>
          <a:sx n="67" d="100"/>
          <a:sy n="67" d="100"/>
        </p:scale>
        <p:origin x="644" y="44"/>
      </p:cViewPr>
      <p:guideLst>
        <p:guide orient="horz" pos="2160"/>
        <p:guide pos="3840"/>
        <p:guide orient="horz" pos="504"/>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3" d="100"/>
          <a:sy n="83" d="100"/>
        </p:scale>
        <p:origin x="2784"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habra, Aniket" userId="598e0514-bef3-4e71-b6aa-f2edd6441cff" providerId="ADAL" clId="{1487D452-83B4-451E-9137-81D366C6A035}"/>
    <pc:docChg chg="modSld">
      <pc:chgData name="Chhabra, Aniket" userId="598e0514-bef3-4e71-b6aa-f2edd6441cff" providerId="ADAL" clId="{1487D452-83B4-451E-9137-81D366C6A035}" dt="2020-12-26T06:11:30.841" v="0" actId="20577"/>
      <pc:docMkLst>
        <pc:docMk/>
      </pc:docMkLst>
      <pc:sldChg chg="modSp mod">
        <pc:chgData name="Chhabra, Aniket" userId="598e0514-bef3-4e71-b6aa-f2edd6441cff" providerId="ADAL" clId="{1487D452-83B4-451E-9137-81D366C6A035}" dt="2020-12-26T06:11:30.841" v="0" actId="20577"/>
        <pc:sldMkLst>
          <pc:docMk/>
          <pc:sldMk cId="3029659758" sldId="497"/>
        </pc:sldMkLst>
        <pc:spChg chg="mod">
          <ac:chgData name="Chhabra, Aniket" userId="598e0514-bef3-4e71-b6aa-f2edd6441cff" providerId="ADAL" clId="{1487D452-83B4-451E-9137-81D366C6A035}" dt="2020-12-26T06:11:30.841" v="0" actId="20577"/>
          <ac:spMkLst>
            <pc:docMk/>
            <pc:sldMk cId="3029659758" sldId="497"/>
            <ac:spMk id="19" creationId="{B3B56C79-D4DD-42C6-BA16-536103548A44}"/>
          </ac:spMkLst>
        </pc:spChg>
      </pc:sldChg>
    </pc:docChg>
  </pc:docChgLst>
  <pc:docChgLst>
    <pc:chgData name="Chhabra, Aniket" userId="598e0514-bef3-4e71-b6aa-f2edd6441cff" providerId="ADAL" clId="{7191ACDE-E224-4369-8052-4CB72EB468EB}"/>
    <pc:docChg chg="modSld">
      <pc:chgData name="Chhabra, Aniket" userId="598e0514-bef3-4e71-b6aa-f2edd6441cff" providerId="ADAL" clId="{7191ACDE-E224-4369-8052-4CB72EB468EB}" dt="2020-08-05T17:10:22.516" v="0" actId="1076"/>
      <pc:docMkLst>
        <pc:docMk/>
      </pc:docMkLst>
      <pc:sldChg chg="modSp mod">
        <pc:chgData name="Chhabra, Aniket" userId="598e0514-bef3-4e71-b6aa-f2edd6441cff" providerId="ADAL" clId="{7191ACDE-E224-4369-8052-4CB72EB468EB}" dt="2020-08-05T17:10:22.516" v="0" actId="1076"/>
        <pc:sldMkLst>
          <pc:docMk/>
          <pc:sldMk cId="3143740600" sldId="449"/>
        </pc:sldMkLst>
        <pc:spChg chg="mod">
          <ac:chgData name="Chhabra, Aniket" userId="598e0514-bef3-4e71-b6aa-f2edd6441cff" providerId="ADAL" clId="{7191ACDE-E224-4369-8052-4CB72EB468EB}" dt="2020-08-05T17:10:22.516" v="0" actId="1076"/>
          <ac:spMkLst>
            <pc:docMk/>
            <pc:sldMk cId="3143740600" sldId="449"/>
            <ac:spMk id="12" creationId="{CCFC3D99-5776-43D4-9F36-E13ECBD606D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106DC0-8C51-4163-AA34-F3D9AA192B0F}" type="datetimeFigureOut">
              <a:rPr lang="en-US" smtClean="0"/>
              <a:pPr/>
              <a:t>2/13/2021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0609C-A282-4A80-83DC-0D3EABDB74A5}" type="slidenum">
              <a:rPr lang="en-US" smtClean="0"/>
              <a:pPr/>
              <a:t>‹#›</a:t>
            </a:fld>
            <a:endParaRPr lang="en-US" dirty="0"/>
          </a:p>
        </p:txBody>
      </p:sp>
    </p:spTree>
    <p:extLst>
      <p:ext uri="{BB962C8B-B14F-4D97-AF65-F5344CB8AC3E}">
        <p14:creationId xmlns:p14="http://schemas.microsoft.com/office/powerpoint/2010/main" val="2522767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D97BA-13F7-4748-A5AE-C898927CED76}" type="datetimeFigureOut">
              <a:rPr lang="en-US" smtClean="0"/>
              <a:pPr/>
              <a:t>2/13/2021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426FB1-3AB0-4AFE-AF64-20CFD1566FD6}" type="slidenum">
              <a:rPr lang="en-US" smtClean="0"/>
              <a:pPr/>
              <a:t>‹#›</a:t>
            </a:fld>
            <a:endParaRPr lang="en-US" dirty="0"/>
          </a:p>
        </p:txBody>
      </p:sp>
    </p:spTree>
    <p:extLst>
      <p:ext uri="{BB962C8B-B14F-4D97-AF65-F5344CB8AC3E}">
        <p14:creationId xmlns:p14="http://schemas.microsoft.com/office/powerpoint/2010/main" val="844680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owardsdatascience.com/train-test-split-and-cross-validation-in-python-80b61beca4b6"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medium.com/ml-research-lab/under-fitting-over-fitting-and-its-solution-dc6191e34250"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tats.stackexchange.com/questions/270027/what-is-the-difference-between-k-holdout-and-k-fold-cross-validation"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machinelearningmastery.com/k-fold-cross-validation/"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owardsdatascience.com/overfitting-vs-underfitting-a-conceptual-explanation-d94ee20ca7f9"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owardsdatascience.com/overfitting-vs-underfitting-a-conceptual-explanation-d94ee20ca7f9"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owardsdatascience.com/overfitting-vs-underfitting-a-conceptual-explanation-d94ee20ca7f9"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machinelearningmastery.com/gentle-introduction-to-the-bias-variance-trade-off-in-machine-learning/"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owardsdatascience.com/overfitting-vs-underfitting-a-conceptual-explanation-d94ee20ca7f9"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cott.fortmann-roe.com/docs/BiasVariance.html"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owardsdatascience.com/train-validation-and-test-sets-72cb40cba9e7"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towardsdatascience.com/validation-techniques-beyond-k-fold-c2674c1866ff" TargetMode="External"/><Relationship Id="rId5" Type="http://schemas.openxmlformats.org/officeDocument/2006/relationships/hyperlink" Target="https://machinelearningmastery.com/difference-test-validation-datasets/" TargetMode="External"/><Relationship Id="rId4" Type="http://schemas.openxmlformats.org/officeDocument/2006/relationships/hyperlink" Target="https://stackoverflow.com/questions/2976452/whats-is-the-difference-between-train-validation-and-test-set-in-neural-netwo"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tats.stackexchange.com/questions/270027/what-is-the-difference-between-k-holdout-and-k-fold-cross-validation"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machinelearningmastery.com/k-fold-cross-validation/" TargetMode="Externa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tats.stackexchange.com/questions/270027/what-is-the-difference-between-k-holdout-and-k-fold-cross-validation"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stats.stackexchange.com/questions/274057/whats-the-difference-between-leave-one-out-and-k-fold-cross-validation" TargetMode="External"/><Relationship Id="rId4" Type="http://schemas.openxmlformats.org/officeDocument/2006/relationships/hyperlink" Target="https://machinelearningmastery.com/k-fold-cross-validation/" TargetMode="Externa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owardsdatascience.com/train-validation-and-test-sets-72cb40cba9e7"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towardsdatascience.com/validation-techniques-beyond-k-fold-c2674c1866ff" TargetMode="External"/><Relationship Id="rId5" Type="http://schemas.openxmlformats.org/officeDocument/2006/relationships/hyperlink" Target="https://machinelearningmastery.com/difference-test-validation-datasets/" TargetMode="External"/><Relationship Id="rId4" Type="http://schemas.openxmlformats.org/officeDocument/2006/relationships/hyperlink" Target="https://stackoverflow.com/questions/2976452/whats-is-the-difference-between-train-validation-and-test-set-in-neural-netwo" TargetMode="Externa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ml-cheatsheet.readthedocs.io/en/latest/linear_regression.html"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hackernoon.com/a-6ur13zzx"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ml-cheatsheet.readthedocs.io/en/latest/loss_functions.html"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www.chioka.in/differences-between-l1-and-l2-as-loss-function-and-regularization/" TargetMode="External"/><Relationship Id="rId4" Type="http://schemas.openxmlformats.org/officeDocument/2006/relationships/hyperlink" Target="http://rishy.github.io/ml/2015/07/28/l1-vs-l2-los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youtube.com/watch?v=MztgenIfGg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513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10</a:t>
            </a:fld>
            <a:endParaRPr lang="en-US" dirty="0"/>
          </a:p>
        </p:txBody>
      </p:sp>
    </p:spTree>
    <p:extLst>
      <p:ext uri="{BB962C8B-B14F-4D97-AF65-F5344CB8AC3E}">
        <p14:creationId xmlns:p14="http://schemas.microsoft.com/office/powerpoint/2010/main" val="122174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11</a:t>
            </a:fld>
            <a:endParaRPr lang="en-US" dirty="0"/>
          </a:p>
        </p:txBody>
      </p:sp>
    </p:spTree>
    <p:extLst>
      <p:ext uri="{BB962C8B-B14F-4D97-AF65-F5344CB8AC3E}">
        <p14:creationId xmlns:p14="http://schemas.microsoft.com/office/powerpoint/2010/main" val="2496039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6045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354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9401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5721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406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0020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0087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9698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a:t>
            </a:fld>
            <a:endParaRPr lang="en-US" dirty="0"/>
          </a:p>
        </p:txBody>
      </p:sp>
    </p:spTree>
    <p:extLst>
      <p:ext uri="{BB962C8B-B14F-4D97-AF65-F5344CB8AC3E}">
        <p14:creationId xmlns:p14="http://schemas.microsoft.com/office/powerpoint/2010/main" val="3763684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6292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8586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2546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5324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4575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9546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6675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9225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193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0440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a:t>
            </a:fld>
            <a:endParaRPr lang="en-US" dirty="0"/>
          </a:p>
        </p:txBody>
      </p:sp>
    </p:spTree>
    <p:extLst>
      <p:ext uri="{BB962C8B-B14F-4D97-AF65-F5344CB8AC3E}">
        <p14:creationId xmlns:p14="http://schemas.microsoft.com/office/powerpoint/2010/main" val="3379839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4055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7488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3229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3156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0957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5120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4919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8932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76723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4320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4</a:t>
            </a:fld>
            <a:endParaRPr lang="en-US" dirty="0"/>
          </a:p>
        </p:txBody>
      </p:sp>
    </p:spTree>
    <p:extLst>
      <p:ext uri="{BB962C8B-B14F-4D97-AF65-F5344CB8AC3E}">
        <p14:creationId xmlns:p14="http://schemas.microsoft.com/office/powerpoint/2010/main" val="1462925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8973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6536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13660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17648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31059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77735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7137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https://towardsdatascience.com/train-test-split-and-cross-validation-in-python-80b61beca4b6</a:t>
            </a:r>
            <a:endParaRPr lang="en-US" dirty="0"/>
          </a:p>
          <a:p>
            <a:r>
              <a:rPr lang="en-US" dirty="0">
                <a:hlinkClick r:id="rId4"/>
              </a:rPr>
              <a:t>https://medium.com/ml-research-lab/under-fitting-over-fitting-and-its-solution-dc6191e34250</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47</a:t>
            </a:fld>
            <a:endParaRPr lang="en-US" dirty="0"/>
          </a:p>
        </p:txBody>
      </p:sp>
    </p:spTree>
    <p:extLst>
      <p:ext uri="{BB962C8B-B14F-4D97-AF65-F5344CB8AC3E}">
        <p14:creationId xmlns:p14="http://schemas.microsoft.com/office/powerpoint/2010/main" val="19043617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practice, holdout is applied when training set is large enough (maybe hundreds or thousands of data points), so there is no need for cross-validation.“</a:t>
            </a:r>
          </a:p>
          <a:p>
            <a:r>
              <a:rPr lang="en-US" dirty="0">
                <a:hlinkClick r:id="rId3"/>
              </a:rPr>
              <a:t>https://stats.stackexchange.com/questions/270027/what-is-the-difference-between-k-holdout-and-k-fold-cross-validation</a:t>
            </a:r>
            <a:endParaRPr lang="en-US" dirty="0"/>
          </a:p>
          <a:p>
            <a:r>
              <a:rPr lang="en-US" dirty="0">
                <a:hlinkClick r:id="rId4"/>
              </a:rPr>
              <a:t>https://machinelearningmastery.com/k-fold-cross-validation/</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48</a:t>
            </a:fld>
            <a:endParaRPr lang="en-US" dirty="0"/>
          </a:p>
        </p:txBody>
      </p:sp>
    </p:spTree>
    <p:extLst>
      <p:ext uri="{BB962C8B-B14F-4D97-AF65-F5344CB8AC3E}">
        <p14:creationId xmlns:p14="http://schemas.microsoft.com/office/powerpoint/2010/main" val="2112623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https://towardsdatascience.com/overfitting-vs-underfitting-a-conceptual-explanation-d94ee20ca7f9</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49</a:t>
            </a:fld>
            <a:endParaRPr lang="en-US" dirty="0"/>
          </a:p>
        </p:txBody>
      </p:sp>
    </p:spTree>
    <p:extLst>
      <p:ext uri="{BB962C8B-B14F-4D97-AF65-F5344CB8AC3E}">
        <p14:creationId xmlns:p14="http://schemas.microsoft.com/office/powerpoint/2010/main" val="12668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a:t>
            </a:fld>
            <a:endParaRPr lang="en-US" dirty="0"/>
          </a:p>
        </p:txBody>
      </p:sp>
    </p:spTree>
    <p:extLst>
      <p:ext uri="{BB962C8B-B14F-4D97-AF65-F5344CB8AC3E}">
        <p14:creationId xmlns:p14="http://schemas.microsoft.com/office/powerpoint/2010/main" val="3084559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https://towardsdatascience.com/overfitting-vs-underfitting-a-conceptual-explanation-d94ee20ca7f9</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50</a:t>
            </a:fld>
            <a:endParaRPr lang="en-US" dirty="0"/>
          </a:p>
        </p:txBody>
      </p:sp>
    </p:spTree>
    <p:extLst>
      <p:ext uri="{BB962C8B-B14F-4D97-AF65-F5344CB8AC3E}">
        <p14:creationId xmlns:p14="http://schemas.microsoft.com/office/powerpoint/2010/main" val="19861756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https://towardsdatascience.com/overfitting-vs-underfitting-a-conceptual-explanation-d94ee20ca7f9</a:t>
            </a:r>
            <a:endParaRPr lang="en-US" dirty="0"/>
          </a:p>
          <a:p>
            <a:r>
              <a:rPr lang="en-US" dirty="0">
                <a:hlinkClick r:id="rId4"/>
              </a:rPr>
              <a:t>https://machinelearningmastery.com/gentle-introduction-to-the-bias-variance-trade-off-in-machine-learning/</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51</a:t>
            </a:fld>
            <a:endParaRPr lang="en-US" dirty="0"/>
          </a:p>
        </p:txBody>
      </p:sp>
    </p:spTree>
    <p:extLst>
      <p:ext uri="{BB962C8B-B14F-4D97-AF65-F5344CB8AC3E}">
        <p14:creationId xmlns:p14="http://schemas.microsoft.com/office/powerpoint/2010/main" val="11651591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https://towardsdatascience.com/overfitting-vs-underfitting-a-conceptual-explanation-d94ee20ca7f9</a:t>
            </a:r>
            <a:endParaRPr lang="en-US" dirty="0"/>
          </a:p>
          <a:p>
            <a:r>
              <a:rPr lang="en-US" dirty="0">
                <a:hlinkClick r:id="rId4"/>
              </a:rPr>
              <a:t>http://scott.fortmann-roe.com/docs/BiasVariance.html</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52</a:t>
            </a:fld>
            <a:endParaRPr lang="en-US" dirty="0"/>
          </a:p>
        </p:txBody>
      </p:sp>
    </p:spTree>
    <p:extLst>
      <p:ext uri="{BB962C8B-B14F-4D97-AF65-F5344CB8AC3E}">
        <p14:creationId xmlns:p14="http://schemas.microsoft.com/office/powerpoint/2010/main" val="23291761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https://towardsdatascience.com/train-validation-and-test-sets-72cb40cba9e7</a:t>
            </a:r>
            <a:endParaRPr lang="en-US" dirty="0"/>
          </a:p>
          <a:p>
            <a:r>
              <a:rPr lang="en-US" dirty="0">
                <a:hlinkClick r:id="rId4"/>
              </a:rPr>
              <a:t>https://stackoverflow.com/questions/2976452/whats-is-the-difference-between-train-validation-and-test-set-in-neural-netwo</a:t>
            </a:r>
            <a:endParaRPr lang="en-US" dirty="0"/>
          </a:p>
          <a:p>
            <a:r>
              <a:rPr lang="en-US" dirty="0">
                <a:hlinkClick r:id="rId5"/>
              </a:rPr>
              <a:t>https://machinelearningmastery.com/difference-test-validation-datasets/</a:t>
            </a:r>
            <a:endParaRPr lang="en-US" dirty="0"/>
          </a:p>
          <a:p>
            <a:r>
              <a:rPr lang="en-US" dirty="0">
                <a:hlinkClick r:id="rId6"/>
              </a:rPr>
              <a:t>https://towardsdatascience.com/validation-techniques-beyond-k-fold-c2674c1866ff</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53</a:t>
            </a:fld>
            <a:endParaRPr lang="en-US" dirty="0"/>
          </a:p>
        </p:txBody>
      </p:sp>
    </p:spTree>
    <p:extLst>
      <p:ext uri="{BB962C8B-B14F-4D97-AF65-F5344CB8AC3E}">
        <p14:creationId xmlns:p14="http://schemas.microsoft.com/office/powerpoint/2010/main" val="1565096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practice, holdout is applied when training set is large enough (maybe hundreds or thousands of data points), so there is no need for cross-validation.“</a:t>
            </a:r>
          </a:p>
          <a:p>
            <a:r>
              <a:rPr lang="en-US" dirty="0">
                <a:hlinkClick r:id="rId3"/>
              </a:rPr>
              <a:t>https://stats.stackexchange.com/questions/270027/what-is-the-difference-between-k-holdout-and-k-fold-cross-validation</a:t>
            </a:r>
            <a:endParaRPr lang="en-US" dirty="0"/>
          </a:p>
          <a:p>
            <a:r>
              <a:rPr lang="en-US" dirty="0">
                <a:hlinkClick r:id="rId4"/>
              </a:rPr>
              <a:t>https://machinelearningmastery.com/k-fold-cross-validation/</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54</a:t>
            </a:fld>
            <a:endParaRPr lang="en-US" dirty="0"/>
          </a:p>
        </p:txBody>
      </p:sp>
    </p:spTree>
    <p:extLst>
      <p:ext uri="{BB962C8B-B14F-4D97-AF65-F5344CB8AC3E}">
        <p14:creationId xmlns:p14="http://schemas.microsoft.com/office/powerpoint/2010/main" val="14696707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practice, holdout is applied when training set is large enough (maybe hundreds or thousands of data points), so there is no need for cross-validation.“</a:t>
            </a:r>
          </a:p>
          <a:p>
            <a:r>
              <a:rPr lang="en-US" dirty="0">
                <a:hlinkClick r:id="rId3"/>
              </a:rPr>
              <a:t>https://stats.stackexchange.com/questions/270027/what-is-the-difference-between-k-holdout-and-k-fold-cross-validation</a:t>
            </a:r>
            <a:endParaRPr lang="en-US" dirty="0"/>
          </a:p>
          <a:p>
            <a:r>
              <a:rPr lang="en-US" dirty="0">
                <a:hlinkClick r:id="rId4"/>
              </a:rPr>
              <a:t>https://machinelearningmastery.com/k-fold-cross-validation/</a:t>
            </a:r>
            <a:endParaRPr lang="en-US" dirty="0"/>
          </a:p>
          <a:p>
            <a:endParaRPr lang="en-US" dirty="0"/>
          </a:p>
          <a:p>
            <a:r>
              <a:rPr lang="en-US" sz="800" b="0" i="0" kern="1200" dirty="0">
                <a:solidFill>
                  <a:schemeClr val="tx1"/>
                </a:solidFill>
                <a:effectLst/>
                <a:latin typeface="+mn-lt"/>
                <a:ea typeface="+mn-ea"/>
                <a:cs typeface="+mn-cs"/>
              </a:rPr>
              <a:t>In </a:t>
            </a:r>
            <a:r>
              <a:rPr lang="en-US" sz="800" b="0" i="0" kern="1200" dirty="0" err="1">
                <a:solidFill>
                  <a:schemeClr val="tx1"/>
                </a:solidFill>
                <a:effectLst/>
                <a:latin typeface="+mn-lt"/>
                <a:ea typeface="+mn-ea"/>
                <a:cs typeface="+mn-cs"/>
              </a:rPr>
              <a:t>loocv</a:t>
            </a:r>
            <a:r>
              <a:rPr lang="en-US" sz="800" b="0" i="0" kern="1200" dirty="0">
                <a:solidFill>
                  <a:schemeClr val="tx1"/>
                </a:solidFill>
                <a:effectLst/>
                <a:latin typeface="+mn-lt"/>
                <a:ea typeface="+mn-ea"/>
                <a:cs typeface="+mn-cs"/>
              </a:rPr>
              <a:t> method we divide the dataset as one data point for test data while all the remaining data points as our train data. We then validate our model by using this n-1 train data against 1 test data. We perform n iterations like this with 1 test data being forwarded and remaining n-1 data being our new train data. This is suitable in time series analysis. We then find the average of n </a:t>
            </a:r>
            <a:r>
              <a:rPr lang="en-US" sz="800" b="0" i="0" kern="1200" dirty="0" err="1">
                <a:solidFill>
                  <a:schemeClr val="tx1"/>
                </a:solidFill>
                <a:effectLst/>
                <a:latin typeface="+mn-lt"/>
                <a:ea typeface="+mn-ea"/>
                <a:cs typeface="+mn-cs"/>
              </a:rPr>
              <a:t>rmse</a:t>
            </a:r>
            <a:r>
              <a:rPr lang="en-US" sz="800" b="0" i="0" kern="1200" dirty="0">
                <a:solidFill>
                  <a:schemeClr val="tx1"/>
                </a:solidFill>
                <a:effectLst/>
                <a:latin typeface="+mn-lt"/>
                <a:ea typeface="+mn-ea"/>
                <a:cs typeface="+mn-cs"/>
              </a:rPr>
              <a:t> values obtained. While in k fold method we divide the entire dataset in mot k folds and one fold will be the test fold and k-1 fold will be the train fold. We then validate our model by training k-1 train fold against 1 test fold. We do such k iterations and average the k </a:t>
            </a:r>
            <a:r>
              <a:rPr lang="en-US" sz="800" b="0" i="0" kern="1200" dirty="0" err="1">
                <a:solidFill>
                  <a:schemeClr val="tx1"/>
                </a:solidFill>
                <a:effectLst/>
                <a:latin typeface="+mn-lt"/>
                <a:ea typeface="+mn-ea"/>
                <a:cs typeface="+mn-cs"/>
              </a:rPr>
              <a:t>rmse</a:t>
            </a:r>
            <a:r>
              <a:rPr lang="en-US" sz="800" b="0" i="0" kern="1200" dirty="0">
                <a:solidFill>
                  <a:schemeClr val="tx1"/>
                </a:solidFill>
                <a:effectLst/>
                <a:latin typeface="+mn-lt"/>
                <a:ea typeface="+mn-ea"/>
                <a:cs typeface="+mn-cs"/>
              </a:rPr>
              <a:t> values. The test fold here moves backward and forward. Hence it cannot be used in time series analysis since it messes up with time. Please somebody correct me if am wrong somewhere</a:t>
            </a:r>
          </a:p>
          <a:p>
            <a:r>
              <a:rPr lang="en-US" sz="800" dirty="0">
                <a:hlinkClick r:id="rId5"/>
              </a:rPr>
              <a:t>https://stats.stackexchange.com/questions/274057/whats-the-difference-between-leave-one-out-and-k-fold-cross-validation</a:t>
            </a:r>
            <a:endParaRPr lang="en-US" sz="800"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55</a:t>
            </a:fld>
            <a:endParaRPr lang="en-US" dirty="0"/>
          </a:p>
        </p:txBody>
      </p:sp>
    </p:spTree>
    <p:extLst>
      <p:ext uri="{BB962C8B-B14F-4D97-AF65-F5344CB8AC3E}">
        <p14:creationId xmlns:p14="http://schemas.microsoft.com/office/powerpoint/2010/main" val="3537428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https://towardsdatascience.com/train-validation-and-test-sets-72cb40cba9e7</a:t>
            </a:r>
            <a:endParaRPr lang="en-US" dirty="0"/>
          </a:p>
          <a:p>
            <a:r>
              <a:rPr lang="en-US" dirty="0">
                <a:hlinkClick r:id="rId4"/>
              </a:rPr>
              <a:t>https://stackoverflow.com/questions/2976452/whats-is-the-difference-between-train-validation-and-test-set-in-neural-netwo</a:t>
            </a:r>
            <a:endParaRPr lang="en-US" dirty="0"/>
          </a:p>
          <a:p>
            <a:r>
              <a:rPr lang="en-US" dirty="0">
                <a:hlinkClick r:id="rId5"/>
              </a:rPr>
              <a:t>https://machinelearningmastery.com/difference-test-validation-datasets/</a:t>
            </a:r>
            <a:endParaRPr lang="en-US" dirty="0"/>
          </a:p>
          <a:p>
            <a:r>
              <a:rPr lang="en-US" dirty="0">
                <a:hlinkClick r:id="rId6"/>
              </a:rPr>
              <a:t>https://towardsdatascience.com/validation-techniques-beyond-k-fold-c2674c1866ff</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56</a:t>
            </a:fld>
            <a:endParaRPr lang="en-US" dirty="0"/>
          </a:p>
        </p:txBody>
      </p:sp>
    </p:spTree>
    <p:extLst>
      <p:ext uri="{BB962C8B-B14F-4D97-AF65-F5344CB8AC3E}">
        <p14:creationId xmlns:p14="http://schemas.microsoft.com/office/powerpoint/2010/main" val="27673020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https://ml-cheatsheet.readthedocs.io/en/latest/linear_regression.html</a:t>
            </a:r>
            <a:endParaRPr lang="en-US" dirty="0"/>
          </a:p>
          <a:p>
            <a:r>
              <a:rPr lang="en-US" dirty="0">
                <a:hlinkClick r:id="rId4"/>
              </a:rPr>
              <a:t>https://hackernoon.com/a-6ur13zzx</a:t>
            </a:r>
            <a:endParaRPr lang="en-US" dirty="0"/>
          </a:p>
          <a:p>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57</a:t>
            </a:fld>
            <a:endParaRPr lang="en-US" dirty="0"/>
          </a:p>
        </p:txBody>
      </p:sp>
    </p:spTree>
    <p:extLst>
      <p:ext uri="{BB962C8B-B14F-4D97-AF65-F5344CB8AC3E}">
        <p14:creationId xmlns:p14="http://schemas.microsoft.com/office/powerpoint/2010/main" val="29209325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58</a:t>
            </a:fld>
            <a:endParaRPr lang="en-US" dirty="0"/>
          </a:p>
        </p:txBody>
      </p:sp>
    </p:spTree>
    <p:extLst>
      <p:ext uri="{BB962C8B-B14F-4D97-AF65-F5344CB8AC3E}">
        <p14:creationId xmlns:p14="http://schemas.microsoft.com/office/powerpoint/2010/main" val="2424205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https://ml-cheatsheet.readthedocs.io/en/latest/loss_functions.html</a:t>
            </a:r>
            <a:endParaRPr lang="en-US" dirty="0"/>
          </a:p>
          <a:p>
            <a:r>
              <a:rPr lang="en-US" dirty="0">
                <a:hlinkClick r:id="rId4"/>
              </a:rPr>
              <a:t>http://rishy.github.io/ml/2015/07/28/l1-vs-l2-loss/</a:t>
            </a:r>
            <a:endParaRPr lang="en-US" dirty="0"/>
          </a:p>
          <a:p>
            <a:r>
              <a:rPr lang="en-US" dirty="0">
                <a:hlinkClick r:id="rId5"/>
              </a:rPr>
              <a:t>http://www.chioka.in/differences-between-l1-and-l2-as-loss-function-and-regularization/</a:t>
            </a:r>
            <a:endParaRPr lang="en-US" dirty="0"/>
          </a:p>
          <a:p>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60</a:t>
            </a:fld>
            <a:endParaRPr lang="en-US" dirty="0"/>
          </a:p>
        </p:txBody>
      </p:sp>
    </p:spTree>
    <p:extLst>
      <p:ext uri="{BB962C8B-B14F-4D97-AF65-F5344CB8AC3E}">
        <p14:creationId xmlns:p14="http://schemas.microsoft.com/office/powerpoint/2010/main" val="1129248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a:t>
            </a:fld>
            <a:endParaRPr lang="en-US" dirty="0"/>
          </a:p>
        </p:txBody>
      </p:sp>
    </p:spTree>
    <p:extLst>
      <p:ext uri="{BB962C8B-B14F-4D97-AF65-F5344CB8AC3E}">
        <p14:creationId xmlns:p14="http://schemas.microsoft.com/office/powerpoint/2010/main" val="16381673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https://www.youtube.com/watch?v=MztgenIfGgM</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61</a:t>
            </a:fld>
            <a:endParaRPr lang="en-US" dirty="0"/>
          </a:p>
        </p:txBody>
      </p:sp>
    </p:spTree>
    <p:extLst>
      <p:ext uri="{BB962C8B-B14F-4D97-AF65-F5344CB8AC3E}">
        <p14:creationId xmlns:p14="http://schemas.microsoft.com/office/powerpoint/2010/main" val="4875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7</a:t>
            </a:fld>
            <a:endParaRPr lang="en-US" dirty="0"/>
          </a:p>
        </p:txBody>
      </p:sp>
    </p:spTree>
    <p:extLst>
      <p:ext uri="{BB962C8B-B14F-4D97-AF65-F5344CB8AC3E}">
        <p14:creationId xmlns:p14="http://schemas.microsoft.com/office/powerpoint/2010/main" val="3092931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8</a:t>
            </a:fld>
            <a:endParaRPr lang="en-US" dirty="0"/>
          </a:p>
        </p:txBody>
      </p:sp>
    </p:spTree>
    <p:extLst>
      <p:ext uri="{BB962C8B-B14F-4D97-AF65-F5344CB8AC3E}">
        <p14:creationId xmlns:p14="http://schemas.microsoft.com/office/powerpoint/2010/main" val="1830436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9</a:t>
            </a:fld>
            <a:endParaRPr lang="en-US" dirty="0"/>
          </a:p>
        </p:txBody>
      </p:sp>
    </p:spTree>
    <p:extLst>
      <p:ext uri="{BB962C8B-B14F-4D97-AF65-F5344CB8AC3E}">
        <p14:creationId xmlns:p14="http://schemas.microsoft.com/office/powerpoint/2010/main" val="1148822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Medium"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t>©2018 PayPal Inc. Confidential and proprietary.</a:t>
            </a:r>
            <a:endParaRPr lang="en-US" dirty="0"/>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PayPal Sans Big Medium" pitchFamily="34" charset="0"/>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27134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©2018 PayPal Inc. Confidential and proprietary.</a:t>
            </a:r>
            <a:endParaRPr lang="en-US" dirty="0"/>
          </a:p>
        </p:txBody>
      </p:sp>
      <p:sp>
        <p:nvSpPr>
          <p:cNvPr id="5" name="Slide Number Placeholder 4"/>
          <p:cNvSpPr>
            <a:spLocks noGrp="1"/>
          </p:cNvSpPr>
          <p:nvPr>
            <p:ph type="sldNum" sz="quarter" idx="12"/>
          </p:nvPr>
        </p:nvSpPr>
        <p:spPr/>
        <p:txBody>
          <a:bodyPr/>
          <a:lstStyle/>
          <a:p>
            <a:fld id="{07CF5707-6B01-4E28-B52C-5F626EA6C564}" type="slidenum">
              <a:rPr lang="en-US" smtClean="0"/>
              <a:pPr/>
              <a:t>‹#›</a:t>
            </a:fld>
            <a:endParaRPr lang="en-US" dirty="0"/>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Click to edit Master text styles</a:t>
            </a:r>
          </a:p>
          <a:p>
            <a:pPr lvl="1"/>
            <a:r>
              <a:rPr lang="en-US"/>
              <a:t>Second level</a:t>
            </a:r>
          </a:p>
        </p:txBody>
      </p:sp>
      <p:pic>
        <p:nvPicPr>
          <p:cNvPr id="6" name="Picture 5"/>
          <p:cNvPicPr>
            <a:picLocks noChangeAspect="1"/>
          </p:cNvPicPr>
          <p:nvPr userDrawn="1"/>
        </p:nvPicPr>
        <p:blipFill>
          <a:blip r:embed="rId2" cstate="print"/>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Tree>
    <p:extLst>
      <p:ext uri="{BB962C8B-B14F-4D97-AF65-F5344CB8AC3E}">
        <p14:creationId xmlns:p14="http://schemas.microsoft.com/office/powerpoint/2010/main" val="323000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0" name="Picture 9"/>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168022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5" name="Picture 14"/>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153436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89488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414258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Sub Head only">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a:t>©2015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80292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Rectangle 5"/>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Rectangle 1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2" name="Group 11"/>
          <p:cNvGrpSpPr/>
          <p:nvPr userDrawn="1"/>
        </p:nvGrpSpPr>
        <p:grpSpPr>
          <a:xfrm>
            <a:off x="5666611" y="1914525"/>
            <a:ext cx="870431" cy="1019175"/>
            <a:chOff x="6589712" y="1914525"/>
            <a:chExt cx="870431" cy="1019175"/>
          </a:xfrm>
        </p:grpSpPr>
        <p:sp>
          <p:nvSpPr>
            <p:cNvPr id="13"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158970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grpSp>
        <p:nvGrpSpPr>
          <p:cNvPr id="20" name="Group 19"/>
          <p:cNvGrpSpPr/>
          <p:nvPr/>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Rectangle 2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22" name="Group 21"/>
          <p:cNvGrpSpPr/>
          <p:nvPr userDrawn="1"/>
        </p:nvGrpSpPr>
        <p:grpSpPr>
          <a:xfrm>
            <a:off x="503238" y="6350761"/>
            <a:ext cx="999330" cy="243258"/>
            <a:chOff x="842963" y="5748338"/>
            <a:chExt cx="1206499" cy="293687"/>
          </a:xfrm>
        </p:grpSpPr>
        <p:sp>
          <p:nvSpPr>
            <p:cNvPr id="23"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43341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©2018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cxnSp>
        <p:nvCxnSpPr>
          <p:cNvPr id="9" name="Straight Connector 8"/>
          <p:cNvCxnSpPr/>
          <p:nvPr/>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Edit Master text styles</a:t>
            </a:r>
          </a:p>
          <a:p>
            <a:pPr lvl="1"/>
            <a:r>
              <a:rPr lang="en-US"/>
              <a:t>Second level</a:t>
            </a:r>
          </a:p>
        </p:txBody>
      </p:sp>
      <p:pic>
        <p:nvPicPr>
          <p:cNvPr id="6" name="Picture 5"/>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12" name="Straight Connector 11"/>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502921" y="6353176"/>
            <a:ext cx="1007178" cy="245744"/>
          </a:xfrm>
          <a:prstGeom prst="rect">
            <a:avLst/>
          </a:prstGeom>
        </p:spPr>
      </p:pic>
      <p:sp>
        <p:nvSpPr>
          <p:cNvPr id="15" name="Rectangle 14"/>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069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w/ Sub Head">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0" name="Picture 9"/>
          <p:cNvPicPr>
            <a:picLocks noChangeAspect="1"/>
          </p:cNvPicPr>
          <p:nvPr/>
        </p:nvPicPr>
        <p:blipFill>
          <a:blip r:embed="rId2"/>
          <a:stretch>
            <a:fillRect/>
          </a:stretch>
        </p:blipFill>
        <p:spPr>
          <a:xfrm>
            <a:off x="502921" y="6353176"/>
            <a:ext cx="1007178" cy="245744"/>
          </a:xfrm>
          <a:prstGeom prst="rect">
            <a:avLst/>
          </a:prstGeom>
        </p:spPr>
      </p:pic>
      <p:sp>
        <p:nvSpPr>
          <p:cNvPr id="9" name="Rectangle 8"/>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4273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Medium"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PayPal Sans Big Medium"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t>©2018 PayPal Inc. Confidential and proprietary.</a:t>
            </a:r>
            <a:endParaRPr lang="en-US" dirty="0"/>
          </a:p>
        </p:txBody>
      </p:sp>
      <p:grpSp>
        <p:nvGrpSpPr>
          <p:cNvPr id="20" name="Group 19"/>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3081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_2 Columns">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5" name="Picture 14"/>
          <p:cNvPicPr>
            <a:picLocks noChangeAspect="1"/>
          </p:cNvPicPr>
          <p:nvPr/>
        </p:nvPicPr>
        <p:blipFill>
          <a:blip r:embed="rId2"/>
          <a:stretch>
            <a:fillRect/>
          </a:stretch>
        </p:blipFill>
        <p:spPr>
          <a:xfrm>
            <a:off x="502921" y="6353176"/>
            <a:ext cx="1007178" cy="245744"/>
          </a:xfrm>
          <a:prstGeom prst="rect">
            <a:avLst/>
          </a:prstGeom>
        </p:spPr>
      </p:pic>
      <p:sp>
        <p:nvSpPr>
          <p:cNvPr id="14" name="Rectangle 13"/>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08819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sp>
        <p:nvSpPr>
          <p:cNvPr id="11" name="Rectangle 10"/>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7362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grpSp>
        <p:nvGrpSpPr>
          <p:cNvPr id="5" name="Group 4"/>
          <p:cNvGrpSpPr/>
          <p:nvPr/>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1" name="Group 10"/>
          <p:cNvGrpSpPr/>
          <p:nvPr userDrawn="1"/>
        </p:nvGrpSpPr>
        <p:grpSpPr>
          <a:xfrm>
            <a:off x="5662863" y="2659761"/>
            <a:ext cx="874580" cy="1024033"/>
            <a:chOff x="6589712" y="1914525"/>
            <a:chExt cx="870431" cy="1019175"/>
          </a:xfrm>
        </p:grpSpPr>
        <p:sp>
          <p:nvSpPr>
            <p:cNvPr id="12"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86077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72920" y="328421"/>
            <a:ext cx="10972800" cy="591593"/>
          </a:xfrm>
          <a:prstGeom prst="rect">
            <a:avLst/>
          </a:prstGeom>
        </p:spPr>
        <p:txBody>
          <a:bodyPr vert="horz"/>
          <a:lstStyle>
            <a:lvl1pPr algn="l">
              <a:defRPr lang="en-US" sz="2400" b="1" kern="1200" dirty="0">
                <a:solidFill>
                  <a:srgbClr val="003087"/>
                </a:solidFill>
                <a:latin typeface="Arial"/>
                <a:ea typeface="+mn-ea"/>
                <a:cs typeface="Arial"/>
              </a:defRPr>
            </a:lvl1pPr>
          </a:lstStyle>
          <a:p>
            <a:r>
              <a:rPr lang="en-US"/>
              <a:t>Click to edit Master title style</a:t>
            </a:r>
            <a:endParaRPr lang="en-US" dirty="0"/>
          </a:p>
        </p:txBody>
      </p:sp>
      <p:sp>
        <p:nvSpPr>
          <p:cNvPr id="7" name="Text Placeholder 6"/>
          <p:cNvSpPr>
            <a:spLocks noGrp="1"/>
          </p:cNvSpPr>
          <p:nvPr>
            <p:ph type="body" sz="quarter" idx="11"/>
          </p:nvPr>
        </p:nvSpPr>
        <p:spPr>
          <a:xfrm>
            <a:off x="472925" y="813706"/>
            <a:ext cx="4161367" cy="836083"/>
          </a:xfrm>
          <a:prstGeom prst="rect">
            <a:avLst/>
          </a:prstGeom>
        </p:spPr>
        <p:txBody>
          <a:bodyPr vert="horz"/>
          <a:lstStyle>
            <a:lvl1pPr marL="0" indent="0">
              <a:buNone/>
              <a:defRPr lang="en-US" sz="1600" b="0" kern="1200" dirty="0" smtClean="0">
                <a:solidFill>
                  <a:srgbClr val="009CDE"/>
                </a:solidFill>
                <a:latin typeface="Arial"/>
                <a:ea typeface="+mn-ea"/>
                <a:cs typeface="Arial"/>
              </a:defRPr>
            </a:lvl1pPr>
            <a:lvl2pPr>
              <a:defRPr lang="en-US" sz="1600" b="0" kern="1200" dirty="0" smtClean="0">
                <a:solidFill>
                  <a:srgbClr val="009CDE"/>
                </a:solidFill>
                <a:latin typeface="Arial"/>
                <a:ea typeface="+mn-ea"/>
                <a:cs typeface="Arial"/>
              </a:defRPr>
            </a:lvl2pPr>
            <a:lvl3pPr>
              <a:defRPr lang="en-US" sz="1600" b="0" kern="1200" dirty="0" smtClean="0">
                <a:solidFill>
                  <a:srgbClr val="009CDE"/>
                </a:solidFill>
                <a:latin typeface="Arial"/>
                <a:ea typeface="+mn-ea"/>
                <a:cs typeface="Arial"/>
              </a:defRPr>
            </a:lvl3pPr>
            <a:lvl4pPr>
              <a:defRPr lang="en-US" sz="1600" b="0" kern="1200" dirty="0" smtClean="0">
                <a:solidFill>
                  <a:srgbClr val="009CDE"/>
                </a:solidFill>
                <a:latin typeface="Arial"/>
                <a:ea typeface="+mn-ea"/>
                <a:cs typeface="Arial"/>
              </a:defRPr>
            </a:lvl4pPr>
            <a:lvl5pPr>
              <a:defRPr lang="en-US" sz="1600" b="0" kern="1200" dirty="0">
                <a:solidFill>
                  <a:srgbClr val="009CDE"/>
                </a:solidFill>
                <a:latin typeface="Arial"/>
                <a:ea typeface="+mn-ea"/>
                <a:cs typeface="Arial"/>
              </a:defRPr>
            </a:lvl5pPr>
          </a:lstStyle>
          <a:p>
            <a:pPr lvl="0"/>
            <a:r>
              <a:rPr lang="en-US"/>
              <a:t>Edit Master text styles</a:t>
            </a:r>
          </a:p>
        </p:txBody>
      </p:sp>
      <p:sp>
        <p:nvSpPr>
          <p:cNvPr id="12" name="AutoShape 1"/>
          <p:cNvSpPr>
            <a:spLocks/>
          </p:cNvSpPr>
          <p:nvPr/>
        </p:nvSpPr>
        <p:spPr bwMode="auto">
          <a:xfrm>
            <a:off x="1605372" y="6468471"/>
            <a:ext cx="4826000" cy="220133"/>
          </a:xfrm>
          <a:custGeom>
            <a:avLst/>
            <a:gdLst>
              <a:gd name="T0" fmla="*/ 1809750 w 21600"/>
              <a:gd name="T1" fmla="*/ 82550 h 21600"/>
              <a:gd name="T2" fmla="*/ 1809750 w 21600"/>
              <a:gd name="T3" fmla="*/ 82550 h 21600"/>
              <a:gd name="T4" fmla="*/ 1809750 w 21600"/>
              <a:gd name="T5" fmla="*/ 82550 h 21600"/>
              <a:gd name="T6" fmla="*/ 1809750 w 21600"/>
              <a:gd name="T7" fmla="*/ 825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kern="1200" dirty="0">
                <a:solidFill>
                  <a:srgbClr val="A7A8A9"/>
                </a:solidFill>
                <a:latin typeface="Arial"/>
                <a:ea typeface="+mn-ea"/>
                <a:cs typeface="Arial"/>
                <a:sym typeface="Futura Std Book" charset="0"/>
              </a:rPr>
              <a:t>© 2018 PayPal Inc. All rights reserved. Confidential and proprietary.</a:t>
            </a:r>
            <a:endParaRPr lang="en-US" sz="700" b="0" i="0" kern="1200" dirty="0">
              <a:solidFill>
                <a:srgbClr val="A7A8A9"/>
              </a:solidFill>
              <a:latin typeface="Arial"/>
              <a:ea typeface="+mn-ea"/>
              <a:cs typeface="Arial"/>
            </a:endParaRPr>
          </a:p>
          <a:p>
            <a:pPr defTabSz="457200">
              <a:lnSpc>
                <a:spcPct val="100000"/>
              </a:lnSpc>
              <a:defRPr/>
            </a:pPr>
            <a:r>
              <a:rPr lang="en-US" sz="700" b="0" i="0" kern="1200" dirty="0">
                <a:solidFill>
                  <a:srgbClr val="A7A8A9"/>
                </a:solidFill>
                <a:latin typeface="Arial"/>
                <a:ea typeface="+mn-ea"/>
                <a:cs typeface="Arial"/>
                <a:sym typeface="Futura Std Book" charset="0"/>
              </a:rPr>
              <a:t> </a:t>
            </a:r>
            <a:endParaRPr lang="en-US" sz="700" b="0" i="0" kern="1200" dirty="0">
              <a:solidFill>
                <a:srgbClr val="A7A8A9"/>
              </a:solidFill>
              <a:latin typeface="Arial"/>
              <a:ea typeface="+mn-ea"/>
              <a:cs typeface="Arial"/>
            </a:endParaRPr>
          </a:p>
        </p:txBody>
      </p:sp>
      <p:sp>
        <p:nvSpPr>
          <p:cNvPr id="13" name="Slide Number Placeholder 5"/>
          <p:cNvSpPr>
            <a:spLocks noGrp="1"/>
          </p:cNvSpPr>
          <p:nvPr>
            <p:ph type="sldNum" sz="quarter" idx="4"/>
          </p:nvPr>
        </p:nvSpPr>
        <p:spPr>
          <a:xfrm>
            <a:off x="11243964" y="6373285"/>
            <a:ext cx="451555" cy="365125"/>
          </a:xfrm>
          <a:prstGeom prst="rect">
            <a:avLst/>
          </a:prstGeom>
        </p:spPr>
        <p:txBody>
          <a:bodyPr vert="horz" lIns="91440" tIns="45720" rIns="91440" bIns="45720" rtlCol="0" anchor="ctr"/>
          <a:lstStyle>
            <a:lvl1pPr algn="r">
              <a:defRPr sz="700" b="0" i="0">
                <a:solidFill>
                  <a:srgbClr val="99999A"/>
                </a:solidFill>
                <a:latin typeface="Arial"/>
                <a:cs typeface="Aria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4" name="Text Placeholder 4"/>
          <p:cNvSpPr>
            <a:spLocks noGrp="1"/>
          </p:cNvSpPr>
          <p:nvPr>
            <p:ph type="body" sz="quarter" idx="12"/>
          </p:nvPr>
        </p:nvSpPr>
        <p:spPr>
          <a:xfrm>
            <a:off x="470708" y="1648884"/>
            <a:ext cx="11109576" cy="4622800"/>
          </a:xfrm>
          <a:prstGeom prst="rect">
            <a:avLst/>
          </a:prstGeom>
        </p:spPr>
        <p:txBody>
          <a:bodyPr vert="horz"/>
          <a:lstStyle>
            <a:lvl1pPr marL="0" indent="0">
              <a:buNone/>
              <a:defRPr sz="1400">
                <a:solidFill>
                  <a:srgbClr val="7F7F7F"/>
                </a:solidFill>
                <a:latin typeface="Arial"/>
                <a:cs typeface="Arial"/>
              </a:defRPr>
            </a:lvl1pPr>
            <a:lvl2pPr marL="457200" indent="0">
              <a:buNone/>
              <a:defRPr>
                <a:latin typeface="Arial"/>
                <a:cs typeface="Arial"/>
              </a:defRPr>
            </a:lvl2pPr>
            <a:lvl3pPr marL="914400" indent="0">
              <a:buNone/>
              <a:defRPr>
                <a:latin typeface="Arial"/>
                <a:cs typeface="Arial"/>
              </a:defRPr>
            </a:lvl3pPr>
            <a:lvl4pPr marL="1371600" indent="0">
              <a:buNone/>
              <a:defRPr>
                <a:latin typeface="Arial"/>
                <a:cs typeface="Arial"/>
              </a:defRPr>
            </a:lvl4pPr>
            <a:lvl5pPr marL="1828800" indent="0">
              <a:buNone/>
              <a:defRPr>
                <a:latin typeface="Arial"/>
                <a:cs typeface="Arial"/>
              </a:defRPr>
            </a:lvl5pPr>
          </a:lstStyle>
          <a:p>
            <a:pPr lvl="0"/>
            <a:r>
              <a:rPr lang="en-US"/>
              <a:t>Edit Master text styles</a:t>
            </a:r>
          </a:p>
        </p:txBody>
      </p:sp>
      <p:pic>
        <p:nvPicPr>
          <p:cNvPr id="9" name="Picture 1" descr="pp_h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019" y="6428204"/>
            <a:ext cx="890748" cy="1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279265"/>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dirty="0">
                <a:solidFill>
                  <a:prstClr val="white">
                    <a:alpha val="60000"/>
                  </a:prstClr>
                </a:solidFill>
              </a:rPr>
              <a:t>©2015 PayPal Inc. Confidential and proprietary.</a:t>
            </a: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413788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©2015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dirty="0"/>
              <a:t>Click to edit Master text styles</a:t>
            </a:r>
          </a:p>
          <a:p>
            <a:pPr lvl="1"/>
            <a:r>
              <a:rPr lang="en-US" dirty="0"/>
              <a:t>Second level</a:t>
            </a:r>
          </a:p>
        </p:txBody>
      </p:sp>
      <p:pic>
        <p:nvPicPr>
          <p:cNvPr id="6" name="Picture 5"/>
          <p:cNvPicPr>
            <a:picLocks noChangeAspect="1"/>
          </p:cNvPicPr>
          <p:nvPr userDrawn="1"/>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99121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7964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476466"/>
            <a:ext cx="1007178" cy="245744"/>
          </a:xfrm>
          <a:prstGeom prst="rect">
            <a:avLst/>
          </a:prstGeom>
        </p:spPr>
      </p:pic>
    </p:spTree>
    <p:extLst>
      <p:ext uri="{BB962C8B-B14F-4D97-AF65-F5344CB8AC3E}">
        <p14:creationId xmlns:p14="http://schemas.microsoft.com/office/powerpoint/2010/main" val="403972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504824" y="527050"/>
            <a:ext cx="11187113" cy="311150"/>
          </a:xfrm>
        </p:spPr>
        <p:txBody>
          <a:bodyPr/>
          <a:lstStyle/>
          <a:p>
            <a:r>
              <a:rPr lang="en-US" dirty="0"/>
              <a:t>Click to edit Master title style</a:t>
            </a:r>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5" name="Picture 14"/>
          <p:cNvPicPr>
            <a:picLocks noChangeAspect="1"/>
          </p:cNvPicPr>
          <p:nvPr userDrawn="1"/>
        </p:nvPicPr>
        <p:blipFill>
          <a:blip r:embed="rId2"/>
          <a:stretch>
            <a:fillRect/>
          </a:stretch>
        </p:blipFill>
        <p:spPr>
          <a:xfrm>
            <a:off x="502921" y="6516627"/>
            <a:ext cx="1007178" cy="245744"/>
          </a:xfrm>
          <a:prstGeom prst="rect">
            <a:avLst/>
          </a:prstGeom>
        </p:spPr>
      </p:pic>
    </p:spTree>
    <p:extLst>
      <p:ext uri="{BB962C8B-B14F-4D97-AF65-F5344CB8AC3E}">
        <p14:creationId xmlns:p14="http://schemas.microsoft.com/office/powerpoint/2010/main" val="58801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dirty="0"/>
              <a:t>Click to edit Master title style</a:t>
            </a:r>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2"/>
          <a:stretch>
            <a:fillRect/>
          </a:stretch>
        </p:blipFill>
        <p:spPr>
          <a:xfrm>
            <a:off x="502921" y="6513035"/>
            <a:ext cx="1007178" cy="245744"/>
          </a:xfrm>
          <a:prstGeom prst="rect">
            <a:avLst/>
          </a:prstGeom>
        </p:spPr>
      </p:pic>
    </p:spTree>
    <p:extLst>
      <p:ext uri="{BB962C8B-B14F-4D97-AF65-F5344CB8AC3E}">
        <p14:creationId xmlns:p14="http://schemas.microsoft.com/office/powerpoint/2010/main" val="177069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93107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©2018 PayPal Inc. Confidential and proprietary.</a:t>
            </a:r>
            <a:endParaRPr lang="en-US" dirty="0"/>
          </a:p>
        </p:txBody>
      </p:sp>
      <p:sp>
        <p:nvSpPr>
          <p:cNvPr id="5" name="Slide Number Placeholder 4"/>
          <p:cNvSpPr>
            <a:spLocks noGrp="1"/>
          </p:cNvSpPr>
          <p:nvPr>
            <p:ph type="sldNum" sz="quarter" idx="12"/>
          </p:nvPr>
        </p:nvSpPr>
        <p:spPr/>
        <p:txBody>
          <a:bodyPr/>
          <a:lstStyle/>
          <a:p>
            <a:fld id="{07CF5707-6B01-4E28-B52C-5F626EA6C564}" type="slidenum">
              <a:rPr lang="en-US" smtClean="0"/>
              <a:pPr/>
              <a:t>‹#›</a:t>
            </a:fld>
            <a:endParaRPr lang="en-US" dirty="0"/>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Click to edit Master text styles</a:t>
            </a:r>
          </a:p>
          <a:p>
            <a:pPr lvl="1"/>
            <a:r>
              <a:rPr lang="en-US"/>
              <a:t>Second level</a:t>
            </a:r>
          </a:p>
        </p:txBody>
      </p:sp>
      <p:pic>
        <p:nvPicPr>
          <p:cNvPr id="6" name="Picture 5"/>
          <p:cNvPicPr>
            <a:picLocks noChangeAspect="1"/>
          </p:cNvPicPr>
          <p:nvPr userDrawn="1"/>
        </p:nvPicPr>
        <p:blipFill>
          <a:blip r:embed="rId2" cstate="print"/>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Tree>
    <p:extLst>
      <p:ext uri="{BB962C8B-B14F-4D97-AF65-F5344CB8AC3E}">
        <p14:creationId xmlns:p14="http://schemas.microsoft.com/office/powerpoint/2010/main" val="111681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158400" y="158904"/>
            <a:ext cx="11894399" cy="402695"/>
          </a:xfrm>
        </p:spPr>
        <p:txBody>
          <a:bodyPr/>
          <a:lstStyle/>
          <a:p>
            <a:r>
              <a:rPr lang="en-US" dirty="0"/>
              <a:t>Click to edit Master title style</a:t>
            </a:r>
          </a:p>
        </p:txBody>
      </p:sp>
      <p:sp>
        <p:nvSpPr>
          <p:cNvPr id="3" name="Content Placeholder 2"/>
          <p:cNvSpPr>
            <a:spLocks noGrp="1"/>
          </p:cNvSpPr>
          <p:nvPr>
            <p:ph idx="1"/>
          </p:nvPr>
        </p:nvSpPr>
        <p:spPr>
          <a:xfrm>
            <a:off x="158400" y="697998"/>
            <a:ext cx="11894400" cy="5655177"/>
          </a:xfrm>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67311"/>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pic>
        <p:nvPicPr>
          <p:cNvPr id="10" name="Picture 9"/>
          <p:cNvPicPr>
            <a:picLocks noChangeAspect="1"/>
          </p:cNvPicPr>
          <p:nvPr userDrawn="1"/>
        </p:nvPicPr>
        <p:blipFill>
          <a:blip r:embed="rId2"/>
          <a:stretch>
            <a:fillRect/>
          </a:stretch>
        </p:blipFill>
        <p:spPr>
          <a:xfrm>
            <a:off x="502921" y="6501124"/>
            <a:ext cx="1007178" cy="245744"/>
          </a:xfrm>
          <a:prstGeom prst="rect">
            <a:avLst/>
          </a:prstGeom>
        </p:spPr>
      </p:pic>
    </p:spTree>
    <p:extLst>
      <p:ext uri="{BB962C8B-B14F-4D97-AF65-F5344CB8AC3E}">
        <p14:creationId xmlns:p14="http://schemas.microsoft.com/office/powerpoint/2010/main" val="336197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Sub Head only">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a:t>
            </a:r>
            <a:r>
              <a:rPr lang="en-US" dirty="0">
                <a:solidFill>
                  <a:srgbClr val="333333">
                    <a:lumMod val="60000"/>
                    <a:lumOff val="40000"/>
                  </a:srgbClr>
                </a:solidFill>
              </a:rPr>
              <a:t>8</a:t>
            </a:r>
            <a:r>
              <a:rPr dirty="0">
                <a:solidFill>
                  <a:srgbClr val="333333">
                    <a:lumMod val="60000"/>
                    <a:lumOff val="40000"/>
                  </a:srgbClr>
                </a:solidFill>
              </a:rPr>
              <a:t>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190500" y="555469"/>
            <a:ext cx="11501438"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
        <p:nvSpPr>
          <p:cNvPr id="9" name="Text Placeholder 10"/>
          <p:cNvSpPr>
            <a:spLocks noGrp="1"/>
          </p:cNvSpPr>
          <p:nvPr>
            <p:ph type="body" sz="quarter" idx="14"/>
          </p:nvPr>
        </p:nvSpPr>
        <p:spPr>
          <a:xfrm>
            <a:off x="6549052" y="1342987"/>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
        <p:nvSpPr>
          <p:cNvPr id="12" name="Text Placeholder 10"/>
          <p:cNvSpPr>
            <a:spLocks noGrp="1"/>
          </p:cNvSpPr>
          <p:nvPr>
            <p:ph type="body" sz="quarter" idx="15"/>
          </p:nvPr>
        </p:nvSpPr>
        <p:spPr>
          <a:xfrm>
            <a:off x="509851" y="1340408"/>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Tree>
    <p:extLst>
      <p:ext uri="{BB962C8B-B14F-4D97-AF65-F5344CB8AC3E}">
        <p14:creationId xmlns:p14="http://schemas.microsoft.com/office/powerpoint/2010/main" val="10866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Rectangle 5"/>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Rectangle 1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2" name="Group 11"/>
          <p:cNvGrpSpPr/>
          <p:nvPr userDrawn="1"/>
        </p:nvGrpSpPr>
        <p:grpSpPr>
          <a:xfrm>
            <a:off x="5666611" y="1914525"/>
            <a:ext cx="870431" cy="1019175"/>
            <a:chOff x="6589712" y="1914525"/>
            <a:chExt cx="870431" cy="1019175"/>
          </a:xfrm>
        </p:grpSpPr>
        <p:sp>
          <p:nvSpPr>
            <p:cNvPr id="13"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43095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grpSp>
        <p:nvGrpSpPr>
          <p:cNvPr id="20" name="Group 19"/>
          <p:cNvGrpSpPr/>
          <p:nvPr/>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Rectangle 2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22" name="Group 21"/>
          <p:cNvGrpSpPr/>
          <p:nvPr userDrawn="1"/>
        </p:nvGrpSpPr>
        <p:grpSpPr>
          <a:xfrm>
            <a:off x="503238" y="6350761"/>
            <a:ext cx="999330" cy="243258"/>
            <a:chOff x="842963" y="5748338"/>
            <a:chExt cx="1206499" cy="293687"/>
          </a:xfrm>
        </p:grpSpPr>
        <p:sp>
          <p:nvSpPr>
            <p:cNvPr id="23"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8269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©2018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cxnSp>
        <p:nvCxnSpPr>
          <p:cNvPr id="9" name="Straight Connector 8"/>
          <p:cNvCxnSpPr/>
          <p:nvPr/>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Edit Master text styles</a:t>
            </a:r>
          </a:p>
          <a:p>
            <a:pPr lvl="1"/>
            <a:r>
              <a:rPr lang="en-US"/>
              <a:t>Second level</a:t>
            </a:r>
          </a:p>
        </p:txBody>
      </p:sp>
      <p:pic>
        <p:nvPicPr>
          <p:cNvPr id="6" name="Picture 5"/>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12" name="Straight Connector 11"/>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502921" y="6353176"/>
            <a:ext cx="1007178" cy="245744"/>
          </a:xfrm>
          <a:prstGeom prst="rect">
            <a:avLst/>
          </a:prstGeom>
        </p:spPr>
      </p:pic>
      <p:sp>
        <p:nvSpPr>
          <p:cNvPr id="15" name="Rectangle 14"/>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78793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w/ Sub Head">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0" name="Picture 9"/>
          <p:cNvPicPr>
            <a:picLocks noChangeAspect="1"/>
          </p:cNvPicPr>
          <p:nvPr/>
        </p:nvPicPr>
        <p:blipFill>
          <a:blip r:embed="rId2"/>
          <a:stretch>
            <a:fillRect/>
          </a:stretch>
        </p:blipFill>
        <p:spPr>
          <a:xfrm>
            <a:off x="502921" y="6353176"/>
            <a:ext cx="1007178" cy="245744"/>
          </a:xfrm>
          <a:prstGeom prst="rect">
            <a:avLst/>
          </a:prstGeom>
        </p:spPr>
      </p:pic>
      <p:sp>
        <p:nvSpPr>
          <p:cNvPr id="9" name="Rectangle 8"/>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3800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_2 Columns">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5" name="Picture 14"/>
          <p:cNvPicPr>
            <a:picLocks noChangeAspect="1"/>
          </p:cNvPicPr>
          <p:nvPr/>
        </p:nvPicPr>
        <p:blipFill>
          <a:blip r:embed="rId2"/>
          <a:stretch>
            <a:fillRect/>
          </a:stretch>
        </p:blipFill>
        <p:spPr>
          <a:xfrm>
            <a:off x="502921" y="6353176"/>
            <a:ext cx="1007178" cy="245744"/>
          </a:xfrm>
          <a:prstGeom prst="rect">
            <a:avLst/>
          </a:prstGeom>
        </p:spPr>
      </p:pic>
      <p:sp>
        <p:nvSpPr>
          <p:cNvPr id="14" name="Rectangle 13"/>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42448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sp>
        <p:nvSpPr>
          <p:cNvPr id="11" name="Rectangle 10"/>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404519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grpSp>
        <p:nvGrpSpPr>
          <p:cNvPr id="5" name="Group 4"/>
          <p:cNvGrpSpPr/>
          <p:nvPr/>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1" name="Group 10"/>
          <p:cNvGrpSpPr/>
          <p:nvPr userDrawn="1"/>
        </p:nvGrpSpPr>
        <p:grpSpPr>
          <a:xfrm>
            <a:off x="5662863" y="2659761"/>
            <a:ext cx="874580" cy="1024033"/>
            <a:chOff x="6589712" y="1914525"/>
            <a:chExt cx="870431" cy="1019175"/>
          </a:xfrm>
        </p:grpSpPr>
        <p:sp>
          <p:nvSpPr>
            <p:cNvPr id="12"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20565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72920" y="328421"/>
            <a:ext cx="10972800" cy="591593"/>
          </a:xfrm>
          <a:prstGeom prst="rect">
            <a:avLst/>
          </a:prstGeom>
        </p:spPr>
        <p:txBody>
          <a:bodyPr vert="horz"/>
          <a:lstStyle>
            <a:lvl1pPr algn="l">
              <a:defRPr lang="en-US" sz="2400" b="1" kern="1200" dirty="0">
                <a:solidFill>
                  <a:srgbClr val="003087"/>
                </a:solidFill>
                <a:latin typeface="Arial"/>
                <a:ea typeface="+mn-ea"/>
                <a:cs typeface="Arial"/>
              </a:defRPr>
            </a:lvl1pPr>
          </a:lstStyle>
          <a:p>
            <a:r>
              <a:rPr lang="en-US"/>
              <a:t>Click to edit Master title style</a:t>
            </a:r>
            <a:endParaRPr lang="en-US" dirty="0"/>
          </a:p>
        </p:txBody>
      </p:sp>
      <p:sp>
        <p:nvSpPr>
          <p:cNvPr id="7" name="Text Placeholder 6"/>
          <p:cNvSpPr>
            <a:spLocks noGrp="1"/>
          </p:cNvSpPr>
          <p:nvPr>
            <p:ph type="body" sz="quarter" idx="11"/>
          </p:nvPr>
        </p:nvSpPr>
        <p:spPr>
          <a:xfrm>
            <a:off x="472925" y="813706"/>
            <a:ext cx="4161367" cy="836083"/>
          </a:xfrm>
          <a:prstGeom prst="rect">
            <a:avLst/>
          </a:prstGeom>
        </p:spPr>
        <p:txBody>
          <a:bodyPr vert="horz"/>
          <a:lstStyle>
            <a:lvl1pPr marL="0" indent="0">
              <a:buNone/>
              <a:defRPr lang="en-US" sz="1600" b="0" kern="1200" dirty="0" smtClean="0">
                <a:solidFill>
                  <a:srgbClr val="009CDE"/>
                </a:solidFill>
                <a:latin typeface="Arial"/>
                <a:ea typeface="+mn-ea"/>
                <a:cs typeface="Arial"/>
              </a:defRPr>
            </a:lvl1pPr>
            <a:lvl2pPr>
              <a:defRPr lang="en-US" sz="1600" b="0" kern="1200" dirty="0" smtClean="0">
                <a:solidFill>
                  <a:srgbClr val="009CDE"/>
                </a:solidFill>
                <a:latin typeface="Arial"/>
                <a:ea typeface="+mn-ea"/>
                <a:cs typeface="Arial"/>
              </a:defRPr>
            </a:lvl2pPr>
            <a:lvl3pPr>
              <a:defRPr lang="en-US" sz="1600" b="0" kern="1200" dirty="0" smtClean="0">
                <a:solidFill>
                  <a:srgbClr val="009CDE"/>
                </a:solidFill>
                <a:latin typeface="Arial"/>
                <a:ea typeface="+mn-ea"/>
                <a:cs typeface="Arial"/>
              </a:defRPr>
            </a:lvl3pPr>
            <a:lvl4pPr>
              <a:defRPr lang="en-US" sz="1600" b="0" kern="1200" dirty="0" smtClean="0">
                <a:solidFill>
                  <a:srgbClr val="009CDE"/>
                </a:solidFill>
                <a:latin typeface="Arial"/>
                <a:ea typeface="+mn-ea"/>
                <a:cs typeface="Arial"/>
              </a:defRPr>
            </a:lvl4pPr>
            <a:lvl5pPr>
              <a:defRPr lang="en-US" sz="1600" b="0" kern="1200" dirty="0">
                <a:solidFill>
                  <a:srgbClr val="009CDE"/>
                </a:solidFill>
                <a:latin typeface="Arial"/>
                <a:ea typeface="+mn-ea"/>
                <a:cs typeface="Arial"/>
              </a:defRPr>
            </a:lvl5pPr>
          </a:lstStyle>
          <a:p>
            <a:pPr lvl="0"/>
            <a:r>
              <a:rPr lang="en-US"/>
              <a:t>Edit Master text styles</a:t>
            </a:r>
          </a:p>
        </p:txBody>
      </p:sp>
      <p:sp>
        <p:nvSpPr>
          <p:cNvPr id="12" name="AutoShape 1"/>
          <p:cNvSpPr>
            <a:spLocks/>
          </p:cNvSpPr>
          <p:nvPr/>
        </p:nvSpPr>
        <p:spPr bwMode="auto">
          <a:xfrm>
            <a:off x="1605372" y="6468471"/>
            <a:ext cx="4826000" cy="220133"/>
          </a:xfrm>
          <a:custGeom>
            <a:avLst/>
            <a:gdLst>
              <a:gd name="T0" fmla="*/ 1809750 w 21600"/>
              <a:gd name="T1" fmla="*/ 82550 h 21600"/>
              <a:gd name="T2" fmla="*/ 1809750 w 21600"/>
              <a:gd name="T3" fmla="*/ 82550 h 21600"/>
              <a:gd name="T4" fmla="*/ 1809750 w 21600"/>
              <a:gd name="T5" fmla="*/ 82550 h 21600"/>
              <a:gd name="T6" fmla="*/ 1809750 w 21600"/>
              <a:gd name="T7" fmla="*/ 825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kern="1200" dirty="0">
                <a:solidFill>
                  <a:srgbClr val="A7A8A9"/>
                </a:solidFill>
                <a:latin typeface="Arial"/>
                <a:ea typeface="+mn-ea"/>
                <a:cs typeface="Arial"/>
                <a:sym typeface="Futura Std Book" charset="0"/>
              </a:rPr>
              <a:t>© 2018 PayPal Inc. All rights reserved. Confidential and proprietary.</a:t>
            </a:r>
            <a:endParaRPr lang="en-US" sz="700" b="0" i="0" kern="1200" dirty="0">
              <a:solidFill>
                <a:srgbClr val="A7A8A9"/>
              </a:solidFill>
              <a:latin typeface="Arial"/>
              <a:ea typeface="+mn-ea"/>
              <a:cs typeface="Arial"/>
            </a:endParaRPr>
          </a:p>
          <a:p>
            <a:pPr defTabSz="457200">
              <a:lnSpc>
                <a:spcPct val="100000"/>
              </a:lnSpc>
              <a:defRPr/>
            </a:pPr>
            <a:r>
              <a:rPr lang="en-US" sz="700" b="0" i="0" kern="1200" dirty="0">
                <a:solidFill>
                  <a:srgbClr val="A7A8A9"/>
                </a:solidFill>
                <a:latin typeface="Arial"/>
                <a:ea typeface="+mn-ea"/>
                <a:cs typeface="Arial"/>
                <a:sym typeface="Futura Std Book" charset="0"/>
              </a:rPr>
              <a:t> </a:t>
            </a:r>
            <a:endParaRPr lang="en-US" sz="700" b="0" i="0" kern="1200" dirty="0">
              <a:solidFill>
                <a:srgbClr val="A7A8A9"/>
              </a:solidFill>
              <a:latin typeface="Arial"/>
              <a:ea typeface="+mn-ea"/>
              <a:cs typeface="Arial"/>
            </a:endParaRPr>
          </a:p>
        </p:txBody>
      </p:sp>
      <p:sp>
        <p:nvSpPr>
          <p:cNvPr id="13" name="Slide Number Placeholder 5"/>
          <p:cNvSpPr>
            <a:spLocks noGrp="1"/>
          </p:cNvSpPr>
          <p:nvPr>
            <p:ph type="sldNum" sz="quarter" idx="4"/>
          </p:nvPr>
        </p:nvSpPr>
        <p:spPr>
          <a:xfrm>
            <a:off x="11243964" y="6373285"/>
            <a:ext cx="451555" cy="365125"/>
          </a:xfrm>
          <a:prstGeom prst="rect">
            <a:avLst/>
          </a:prstGeom>
        </p:spPr>
        <p:txBody>
          <a:bodyPr vert="horz" lIns="91440" tIns="45720" rIns="91440" bIns="45720" rtlCol="0" anchor="ctr"/>
          <a:lstStyle>
            <a:lvl1pPr algn="r">
              <a:defRPr sz="700" b="0" i="0">
                <a:solidFill>
                  <a:srgbClr val="99999A"/>
                </a:solidFill>
                <a:latin typeface="Arial"/>
                <a:cs typeface="Aria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4" name="Text Placeholder 4"/>
          <p:cNvSpPr>
            <a:spLocks noGrp="1"/>
          </p:cNvSpPr>
          <p:nvPr>
            <p:ph type="body" sz="quarter" idx="12"/>
          </p:nvPr>
        </p:nvSpPr>
        <p:spPr>
          <a:xfrm>
            <a:off x="470708" y="1648884"/>
            <a:ext cx="11109576" cy="4622800"/>
          </a:xfrm>
          <a:prstGeom prst="rect">
            <a:avLst/>
          </a:prstGeom>
        </p:spPr>
        <p:txBody>
          <a:bodyPr vert="horz"/>
          <a:lstStyle>
            <a:lvl1pPr marL="0" indent="0">
              <a:buNone/>
              <a:defRPr sz="1400">
                <a:solidFill>
                  <a:srgbClr val="7F7F7F"/>
                </a:solidFill>
                <a:latin typeface="Arial"/>
                <a:cs typeface="Arial"/>
              </a:defRPr>
            </a:lvl1pPr>
            <a:lvl2pPr marL="457200" indent="0">
              <a:buNone/>
              <a:defRPr>
                <a:latin typeface="Arial"/>
                <a:cs typeface="Arial"/>
              </a:defRPr>
            </a:lvl2pPr>
            <a:lvl3pPr marL="914400" indent="0">
              <a:buNone/>
              <a:defRPr>
                <a:latin typeface="Arial"/>
                <a:cs typeface="Arial"/>
              </a:defRPr>
            </a:lvl3pPr>
            <a:lvl4pPr marL="1371600" indent="0">
              <a:buNone/>
              <a:defRPr>
                <a:latin typeface="Arial"/>
                <a:cs typeface="Arial"/>
              </a:defRPr>
            </a:lvl4pPr>
            <a:lvl5pPr marL="1828800" indent="0">
              <a:buNone/>
              <a:defRPr>
                <a:latin typeface="Arial"/>
                <a:cs typeface="Arial"/>
              </a:defRPr>
            </a:lvl5pPr>
          </a:lstStyle>
          <a:p>
            <a:pPr lvl="0"/>
            <a:r>
              <a:rPr lang="en-US"/>
              <a:t>Edit Master text styles</a:t>
            </a:r>
          </a:p>
        </p:txBody>
      </p:sp>
      <p:pic>
        <p:nvPicPr>
          <p:cNvPr id="9" name="Picture 1" descr="pp_h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019" y="6428204"/>
            <a:ext cx="890748" cy="1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33143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0" name="Picture 9"/>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418215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userDrawn="1">
          <p15:clr>
            <a:srgbClr val="FBAE40"/>
          </p15:clr>
        </p15:guide>
        <p15:guide id="2" orient="horz" pos="80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dirty="0">
                <a:solidFill>
                  <a:prstClr val="white">
                    <a:alpha val="60000"/>
                  </a:prstClr>
                </a:solidFill>
              </a:rPr>
              <a:t>©2015 PayPal Inc. Confidential and proprietary.</a:t>
            </a: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12283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©2015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dirty="0"/>
              <a:t>Click to edit Master text styles</a:t>
            </a:r>
          </a:p>
          <a:p>
            <a:pPr lvl="1"/>
            <a:r>
              <a:rPr lang="en-US" dirty="0"/>
              <a:t>Second level</a:t>
            </a:r>
          </a:p>
        </p:txBody>
      </p:sp>
      <p:pic>
        <p:nvPicPr>
          <p:cNvPr id="6" name="Picture 5"/>
          <p:cNvPicPr>
            <a:picLocks noChangeAspect="1"/>
          </p:cNvPicPr>
          <p:nvPr userDrawn="1"/>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82048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7964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476466"/>
            <a:ext cx="1007178" cy="245744"/>
          </a:xfrm>
          <a:prstGeom prst="rect">
            <a:avLst/>
          </a:prstGeom>
        </p:spPr>
      </p:pic>
    </p:spTree>
    <p:extLst>
      <p:ext uri="{BB962C8B-B14F-4D97-AF65-F5344CB8AC3E}">
        <p14:creationId xmlns:p14="http://schemas.microsoft.com/office/powerpoint/2010/main" val="10653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504824" y="527050"/>
            <a:ext cx="11187113" cy="311150"/>
          </a:xfrm>
        </p:spPr>
        <p:txBody>
          <a:bodyPr/>
          <a:lstStyle/>
          <a:p>
            <a:r>
              <a:rPr lang="en-US" dirty="0"/>
              <a:t>Click to edit Master title style</a:t>
            </a:r>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5" name="Picture 14"/>
          <p:cNvPicPr>
            <a:picLocks noChangeAspect="1"/>
          </p:cNvPicPr>
          <p:nvPr userDrawn="1"/>
        </p:nvPicPr>
        <p:blipFill>
          <a:blip r:embed="rId2"/>
          <a:stretch>
            <a:fillRect/>
          </a:stretch>
        </p:blipFill>
        <p:spPr>
          <a:xfrm>
            <a:off x="502921" y="6516627"/>
            <a:ext cx="1007178" cy="245744"/>
          </a:xfrm>
          <a:prstGeom prst="rect">
            <a:avLst/>
          </a:prstGeom>
        </p:spPr>
      </p:pic>
    </p:spTree>
    <p:extLst>
      <p:ext uri="{BB962C8B-B14F-4D97-AF65-F5344CB8AC3E}">
        <p14:creationId xmlns:p14="http://schemas.microsoft.com/office/powerpoint/2010/main" val="31715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dirty="0"/>
              <a:t>Click to edit Master title style</a:t>
            </a:r>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2"/>
          <a:stretch>
            <a:fillRect/>
          </a:stretch>
        </p:blipFill>
        <p:spPr>
          <a:xfrm>
            <a:off x="502921" y="6513035"/>
            <a:ext cx="1007178" cy="245744"/>
          </a:xfrm>
          <a:prstGeom prst="rect">
            <a:avLst/>
          </a:prstGeom>
        </p:spPr>
      </p:pic>
    </p:spTree>
    <p:extLst>
      <p:ext uri="{BB962C8B-B14F-4D97-AF65-F5344CB8AC3E}">
        <p14:creationId xmlns:p14="http://schemas.microsoft.com/office/powerpoint/2010/main" val="262458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1632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158400" y="158904"/>
            <a:ext cx="11894399" cy="402695"/>
          </a:xfrm>
        </p:spPr>
        <p:txBody>
          <a:bodyPr/>
          <a:lstStyle/>
          <a:p>
            <a:r>
              <a:rPr lang="en-US" dirty="0"/>
              <a:t>Click to edit Master title style</a:t>
            </a:r>
          </a:p>
        </p:txBody>
      </p:sp>
      <p:sp>
        <p:nvSpPr>
          <p:cNvPr id="3" name="Content Placeholder 2"/>
          <p:cNvSpPr>
            <a:spLocks noGrp="1"/>
          </p:cNvSpPr>
          <p:nvPr>
            <p:ph idx="1"/>
          </p:nvPr>
        </p:nvSpPr>
        <p:spPr>
          <a:xfrm>
            <a:off x="158400" y="697998"/>
            <a:ext cx="11894400" cy="5655177"/>
          </a:xfrm>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67311"/>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pic>
        <p:nvPicPr>
          <p:cNvPr id="10" name="Picture 9"/>
          <p:cNvPicPr>
            <a:picLocks noChangeAspect="1"/>
          </p:cNvPicPr>
          <p:nvPr userDrawn="1"/>
        </p:nvPicPr>
        <p:blipFill>
          <a:blip r:embed="rId2"/>
          <a:stretch>
            <a:fillRect/>
          </a:stretch>
        </p:blipFill>
        <p:spPr>
          <a:xfrm>
            <a:off x="502921" y="6501124"/>
            <a:ext cx="1007178" cy="245744"/>
          </a:xfrm>
          <a:prstGeom prst="rect">
            <a:avLst/>
          </a:prstGeom>
        </p:spPr>
      </p:pic>
    </p:spTree>
    <p:extLst>
      <p:ext uri="{BB962C8B-B14F-4D97-AF65-F5344CB8AC3E}">
        <p14:creationId xmlns:p14="http://schemas.microsoft.com/office/powerpoint/2010/main" val="242956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Sub Head only">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a:t>
            </a:r>
            <a:r>
              <a:rPr lang="en-US" dirty="0">
                <a:solidFill>
                  <a:srgbClr val="333333">
                    <a:lumMod val="60000"/>
                    <a:lumOff val="40000"/>
                  </a:srgbClr>
                </a:solidFill>
              </a:rPr>
              <a:t>8</a:t>
            </a:r>
            <a:r>
              <a:rPr dirty="0">
                <a:solidFill>
                  <a:srgbClr val="333333">
                    <a:lumMod val="60000"/>
                    <a:lumOff val="40000"/>
                  </a:srgbClr>
                </a:solidFill>
              </a:rPr>
              <a:t>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190500" y="555469"/>
            <a:ext cx="11501438"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
        <p:nvSpPr>
          <p:cNvPr id="9" name="Text Placeholder 10"/>
          <p:cNvSpPr>
            <a:spLocks noGrp="1"/>
          </p:cNvSpPr>
          <p:nvPr>
            <p:ph type="body" sz="quarter" idx="14"/>
          </p:nvPr>
        </p:nvSpPr>
        <p:spPr>
          <a:xfrm>
            <a:off x="6549052" y="1342987"/>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
        <p:nvSpPr>
          <p:cNvPr id="12" name="Text Placeholder 10"/>
          <p:cNvSpPr>
            <a:spLocks noGrp="1"/>
          </p:cNvSpPr>
          <p:nvPr>
            <p:ph type="body" sz="quarter" idx="15"/>
          </p:nvPr>
        </p:nvSpPr>
        <p:spPr>
          <a:xfrm>
            <a:off x="509851" y="1340408"/>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Tree>
    <p:extLst>
      <p:ext uri="{BB962C8B-B14F-4D97-AF65-F5344CB8AC3E}">
        <p14:creationId xmlns:p14="http://schemas.microsoft.com/office/powerpoint/2010/main" val="5768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5" name="Picture 14"/>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5613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831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66710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Medium"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t>©2018 PayPal Inc. Confidential and proprietary.</a:t>
            </a:r>
            <a:endParaRPr lang="en-US" dirty="0"/>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PayPal Sans Big Medium" pitchFamily="34" charset="0"/>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394820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Medium"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PayPal Sans Big Medium"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t>©2018 PayPal Inc. Confidential and proprietary.</a:t>
            </a:r>
            <a:endParaRPr lang="en-US" dirty="0"/>
          </a:p>
        </p:txBody>
      </p:sp>
      <p:grpSp>
        <p:nvGrpSpPr>
          <p:cNvPr id="20" name="Group 19"/>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18967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emf"/><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oleObject" Target="../embeddings/oleObject2.bin"/><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ags" Target="../tags/tag5.xml"/><Relationship Id="rId5" Type="http://schemas.openxmlformats.org/officeDocument/2006/relationships/slideLayout" Target="../slideLayouts/slideLayout12.xml"/><Relationship Id="rId10" Type="http://schemas.openxmlformats.org/officeDocument/2006/relationships/tags" Target="../tags/tag4.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ags" Target="../tags/tag6.xml"/><Relationship Id="rId3" Type="http://schemas.openxmlformats.org/officeDocument/2006/relationships/slideLayout" Target="../slideLayouts/slideLayout18.xml"/><Relationship Id="rId21" Type="http://schemas.openxmlformats.org/officeDocument/2006/relationships/image" Target="../media/image3.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3.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oleObject" Target="../embeddings/oleObject3.bin"/><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ags" Target="../tags/tag7.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ags" Target="../tags/tag8.xml"/><Relationship Id="rId3" Type="http://schemas.openxmlformats.org/officeDocument/2006/relationships/slideLayout" Target="../slideLayouts/slideLayout34.xml"/><Relationship Id="rId21" Type="http://schemas.openxmlformats.org/officeDocument/2006/relationships/image" Target="../media/image3.emf"/><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4.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oleObject" Target="../embeddings/oleObject4.bin"/><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ags" Target="../tags/tag9.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EA39794-F610-42B8-8AC4-9FE112F13E4D}"/>
              </a:ext>
            </a:extLst>
          </p:cNvPr>
          <p:cNvGraphicFramePr>
            <a:graphicFrameLocks noChangeAspect="1"/>
          </p:cNvGraphicFramePr>
          <p:nvPr userDrawn="1">
            <p:custDataLst>
              <p:tags r:id="rId9"/>
            </p:custDataLst>
            <p:extLst>
              <p:ext uri="{D42A27DB-BD31-4B8C-83A1-F6EECF244321}">
                <p14:modId xmlns:p14="http://schemas.microsoft.com/office/powerpoint/2010/main" val="1474693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28" imgH="328" progId="TCLayout.ActiveDocument.1">
                  <p:embed/>
                </p:oleObj>
              </mc:Choice>
              <mc:Fallback>
                <p:oleObj name="think-cell Slide" r:id="rId11" imgW="328" imgH="328" progId="TCLayout.ActiveDocument.1">
                  <p:embed/>
                  <p:pic>
                    <p:nvPicPr>
                      <p:cNvPr id="8" name="Object 7" hidden="1">
                        <a:extLst>
                          <a:ext uri="{FF2B5EF4-FFF2-40B4-BE49-F238E27FC236}">
                            <a16:creationId xmlns:a16="http://schemas.microsoft.com/office/drawing/2014/main" id="{8EA39794-F610-42B8-8AC4-9FE112F13E4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1045B80-23B8-48C5-91E6-34ECFFA48A4D}"/>
              </a:ext>
            </a:extLst>
          </p:cNvPr>
          <p:cNvSpPr/>
          <p:nvPr userDrawn="1">
            <p:custDataLst>
              <p:tags r:id="rId10"/>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endParaRPr lang="en-GB" dirty="0"/>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latin typeface="PayPal Sans Big Medium" pitchFamily="34" charset="0"/>
              </a:defRPr>
            </a:lvl1pPr>
          </a:lstStyle>
          <a:p>
            <a:r>
              <a:rPr lang="en-US"/>
              <a:t>©2018 PayPal Inc. Confidential and proprietary.</a:t>
            </a:r>
            <a:endParaRPr lang="en-US" dirty="0"/>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PayPal Sans Big Medium" pitchFamily="34" charset="0"/>
              </a:defRPr>
            </a:lvl1pPr>
          </a:lstStyle>
          <a:p>
            <a:fld id="{07CF5707-6B01-4E28-B52C-5F626EA6C564}" type="slidenum">
              <a:rPr lang="en-US" smtClean="0"/>
              <a:pPr/>
              <a:t>‹#›</a:t>
            </a:fld>
            <a:endParaRPr lang="en-US" dirty="0"/>
          </a:p>
        </p:txBody>
      </p:sp>
    </p:spTree>
    <p:extLst>
      <p:ext uri="{BB962C8B-B14F-4D97-AF65-F5344CB8AC3E}">
        <p14:creationId xmlns:p14="http://schemas.microsoft.com/office/powerpoint/2010/main" val="157610193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77" r:id="rId3"/>
    <p:sldLayoutId id="2147483650" r:id="rId4"/>
    <p:sldLayoutId id="2147483772" r:id="rId5"/>
    <p:sldLayoutId id="2147483702" r:id="rId6"/>
    <p:sldLayoutId id="2147483775"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userDrawn="1">
          <p15:clr>
            <a:srgbClr val="F26B43"/>
          </p15:clr>
        </p15:guide>
        <p15:guide id="2" pos="7365" userDrawn="1">
          <p15:clr>
            <a:srgbClr val="F26B43"/>
          </p15:clr>
        </p15:guide>
        <p15:guide id="3" orient="horz" pos="4002" userDrawn="1">
          <p15:clr>
            <a:srgbClr val="F26B43"/>
          </p15:clr>
        </p15:guide>
        <p15:guide id="6" orient="horz" pos="3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EA39794-F610-42B8-8AC4-9FE112F13E4D}"/>
              </a:ext>
            </a:extLst>
          </p:cNvPr>
          <p:cNvGraphicFramePr>
            <a:graphicFrameLocks noChangeAspect="1"/>
          </p:cNvGraphicFramePr>
          <p:nvPr userDrawn="1">
            <p:custDataLst>
              <p:tags r:id="rId1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28" imgH="328" progId="TCLayout.ActiveDocument.1">
                  <p:embed/>
                </p:oleObj>
              </mc:Choice>
              <mc:Fallback>
                <p:oleObj name="think-cell Slide" r:id="rId12" imgW="328" imgH="328" progId="TCLayout.ActiveDocument.1">
                  <p:embed/>
                  <p:pic>
                    <p:nvPicPr>
                      <p:cNvPr id="8" name="Object 7" hidden="1">
                        <a:extLst>
                          <a:ext uri="{FF2B5EF4-FFF2-40B4-BE49-F238E27FC236}">
                            <a16:creationId xmlns:a16="http://schemas.microsoft.com/office/drawing/2014/main" id="{8EA39794-F610-42B8-8AC4-9FE112F13E4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1045B80-23B8-48C5-91E6-34ECFFA48A4D}"/>
              </a:ext>
            </a:extLst>
          </p:cNvPr>
          <p:cNvSpPr/>
          <p:nvPr userDrawn="1">
            <p:custDataLst>
              <p:tags r:id="rId1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endParaRPr lang="en-GB" dirty="0"/>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latin typeface="PayPal Sans Big Medium" pitchFamily="34" charset="0"/>
              </a:defRPr>
            </a:lvl1pPr>
          </a:lstStyle>
          <a:p>
            <a:r>
              <a:rPr lang="en-US"/>
              <a:t>©2018 PayPal Inc. Confidential and proprietary.</a:t>
            </a:r>
            <a:endParaRPr lang="en-US" dirty="0"/>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PayPal Sans Big Medium" pitchFamily="34" charset="0"/>
              </a:defRPr>
            </a:lvl1pPr>
          </a:lstStyle>
          <a:p>
            <a:fld id="{07CF5707-6B01-4E28-B52C-5F626EA6C564}" type="slidenum">
              <a:rPr lang="en-US" smtClean="0"/>
              <a:pPr/>
              <a:t>‹#›</a:t>
            </a:fld>
            <a:endParaRPr lang="en-US" dirty="0"/>
          </a:p>
        </p:txBody>
      </p:sp>
    </p:spTree>
    <p:extLst>
      <p:ext uri="{BB962C8B-B14F-4D97-AF65-F5344CB8AC3E}">
        <p14:creationId xmlns:p14="http://schemas.microsoft.com/office/powerpoint/2010/main" val="187928971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D75D96E-3753-4ABC-8153-333F18F6FF04}"/>
              </a:ext>
            </a:extLst>
          </p:cNvPr>
          <p:cNvGraphicFramePr>
            <a:graphicFrameLocks noChangeAspect="1"/>
          </p:cNvGraphicFramePr>
          <p:nvPr userDrawn="1">
            <p:custDataLst>
              <p:tags r:id="rId1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95" imgH="394" progId="TCLayout.ActiveDocument.1">
                  <p:embed/>
                </p:oleObj>
              </mc:Choice>
              <mc:Fallback>
                <p:oleObj name="think-cell Slide" r:id="rId20" imgW="395" imgH="394" progId="TCLayout.ActiveDocument.1">
                  <p:embed/>
                  <p:pic>
                    <p:nvPicPr>
                      <p:cNvPr id="8" name="Object 7" hidden="1">
                        <a:extLst>
                          <a:ext uri="{FF2B5EF4-FFF2-40B4-BE49-F238E27FC236}">
                            <a16:creationId xmlns:a16="http://schemas.microsoft.com/office/drawing/2014/main" id="{1D75D96E-3753-4ABC-8153-333F18F6FF04}"/>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DCFDB37-5680-4276-BA1B-D6F4C2B5CAAF}"/>
              </a:ext>
            </a:extLst>
          </p:cNvPr>
          <p:cNvSpPr/>
          <p:nvPr userDrawn="1">
            <p:custDataLst>
              <p:tags r:id="rId19"/>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endParaRPr lang="en-US" dirty="0">
              <a:solidFill>
                <a:srgbClr val="333333">
                  <a:lumMod val="60000"/>
                  <a:lumOff val="40000"/>
                </a:srgbClr>
              </a:solidFill>
            </a:endParaRPr>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mn-lt"/>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Tree>
    <p:extLst>
      <p:ext uri="{BB962C8B-B14F-4D97-AF65-F5344CB8AC3E}">
        <p14:creationId xmlns:p14="http://schemas.microsoft.com/office/powerpoint/2010/main" val="3976358064"/>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mn-lt"/>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mn-lt"/>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12BCD01-DFC8-4D7D-965B-4311391C755C}"/>
              </a:ext>
            </a:extLst>
          </p:cNvPr>
          <p:cNvGraphicFramePr>
            <a:graphicFrameLocks noChangeAspect="1"/>
          </p:cNvGraphicFramePr>
          <p:nvPr userDrawn="1">
            <p:custDataLst>
              <p:tags r:id="rId18"/>
            </p:custDataLst>
            <p:extLst>
              <p:ext uri="{D42A27DB-BD31-4B8C-83A1-F6EECF244321}">
                <p14:modId xmlns:p14="http://schemas.microsoft.com/office/powerpoint/2010/main" val="19923900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95" imgH="394" progId="TCLayout.ActiveDocument.1">
                  <p:embed/>
                </p:oleObj>
              </mc:Choice>
              <mc:Fallback>
                <p:oleObj name="think-cell Slide" r:id="rId20" imgW="395" imgH="394" progId="TCLayout.ActiveDocument.1">
                  <p:embed/>
                  <p:pic>
                    <p:nvPicPr>
                      <p:cNvPr id="8" name="Object 7" hidden="1">
                        <a:extLst>
                          <a:ext uri="{FF2B5EF4-FFF2-40B4-BE49-F238E27FC236}">
                            <a16:creationId xmlns:a16="http://schemas.microsoft.com/office/drawing/2014/main" id="{E12BCD01-DFC8-4D7D-965B-4311391C755C}"/>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E4214787-E36B-4EC1-8D13-5F2C7727D736}"/>
              </a:ext>
            </a:extLst>
          </p:cNvPr>
          <p:cNvSpPr/>
          <p:nvPr userDrawn="1">
            <p:custDataLst>
              <p:tags r:id="rId19"/>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endParaRPr lang="en-US" dirty="0">
              <a:solidFill>
                <a:srgbClr val="333333">
                  <a:lumMod val="60000"/>
                  <a:lumOff val="40000"/>
                </a:srgbClr>
              </a:solidFill>
            </a:endParaRPr>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mn-lt"/>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Tree>
    <p:extLst>
      <p:ext uri="{BB962C8B-B14F-4D97-AF65-F5344CB8AC3E}">
        <p14:creationId xmlns:p14="http://schemas.microsoft.com/office/powerpoint/2010/main" val="419132434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mn-lt"/>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mn-lt"/>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4.xml"/><Relationship Id="rId7" Type="http://schemas.openxmlformats.org/officeDocument/2006/relationships/image" Target="../media/image14.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emf"/><Relationship Id="rId11" Type="http://schemas.openxmlformats.org/officeDocument/2006/relationships/image" Target="../media/image18.png"/><Relationship Id="rId5" Type="http://schemas.openxmlformats.org/officeDocument/2006/relationships/oleObject" Target="../embeddings/oleObject15.bin"/><Relationship Id="rId10" Type="http://schemas.openxmlformats.org/officeDocument/2006/relationships/image" Target="../media/image17.png"/><Relationship Id="rId4" Type="http://schemas.openxmlformats.org/officeDocument/2006/relationships/notesSlide" Target="../notesSlides/notesSlide11.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hyperlink" Target="https://listly.io/" TargetMode="External"/><Relationship Id="rId3" Type="http://schemas.openxmlformats.org/officeDocument/2006/relationships/slideLayout" Target="../slideLayouts/slideLayout4.xml"/><Relationship Id="rId7" Type="http://schemas.openxmlformats.org/officeDocument/2006/relationships/hyperlink" Target="http://www.robotstxt.org/robotstxt.html" TargetMode="Externa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notesSlide" Target="../notesSlides/notesSlide15.xml"/><Relationship Id="rId9" Type="http://schemas.openxmlformats.org/officeDocument/2006/relationships/hyperlink" Target="https://www.flipkart.com/mens-clothing/tshirts/pr?sid=2oq,s9b,j9y&amp;otracker=nmenu_sub_Men_0_T-Shirts"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1.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6.bin"/><Relationship Id="rId10" Type="http://schemas.openxmlformats.org/officeDocument/2006/relationships/image" Target="../media/image8.png"/><Relationship Id="rId4" Type="http://schemas.openxmlformats.org/officeDocument/2006/relationships/notesSlide" Target="../notesSlides/notesSlide2.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2.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3.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4.xml"/><Relationship Id="rId7" Type="http://schemas.openxmlformats.org/officeDocument/2006/relationships/image" Target="../media/image24.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8.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9.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4.xml"/><Relationship Id="rId7" Type="http://schemas.openxmlformats.org/officeDocument/2006/relationships/image" Target="../media/image30.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emf"/><Relationship Id="rId5" Type="http://schemas.openxmlformats.org/officeDocument/2006/relationships/oleObject" Target="../embeddings/oleObject36.bin"/><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2.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3.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emf"/><Relationship Id="rId5" Type="http://schemas.openxmlformats.org/officeDocument/2006/relationships/oleObject" Target="../embeddings/oleObject39.bin"/><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4.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hyperlink" Target="https://towardsdatascience.com/scale-standardize-or-normalize-with-scikit-learn-6ccc7d176a02" TargetMode="External"/><Relationship Id="rId3" Type="http://schemas.openxmlformats.org/officeDocument/2006/relationships/slideLayout" Target="../slideLayouts/slideLayout4.xml"/><Relationship Id="rId7" Type="http://schemas.openxmlformats.org/officeDocument/2006/relationships/image" Target="../media/image35.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4.xml"/><Relationship Id="rId7" Type="http://schemas.openxmlformats.org/officeDocument/2006/relationships/image" Target="../media/image36.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4.xml"/><Relationship Id="rId7" Type="http://schemas.openxmlformats.org/officeDocument/2006/relationships/image" Target="../media/image38.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0.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emf"/><Relationship Id="rId5" Type="http://schemas.openxmlformats.org/officeDocument/2006/relationships/oleObject" Target="../embeddings/oleObject44.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1.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hyperlink" Target="https://pypi.org/project/varclushi/" TargetMode="External"/><Relationship Id="rId3" Type="http://schemas.openxmlformats.org/officeDocument/2006/relationships/slideLayout" Target="../slideLayouts/slideLayout4.xml"/><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emf"/><Relationship Id="rId11" Type="http://schemas.openxmlformats.org/officeDocument/2006/relationships/image" Target="../media/image46.png"/><Relationship Id="rId5" Type="http://schemas.openxmlformats.org/officeDocument/2006/relationships/oleObject" Target="../embeddings/oleObject47.bin"/><Relationship Id="rId10" Type="http://schemas.openxmlformats.org/officeDocument/2006/relationships/image" Target="../media/image45.png"/><Relationship Id="rId4" Type="http://schemas.openxmlformats.org/officeDocument/2006/relationships/notesSlide" Target="../notesSlides/notesSlide43.xml"/><Relationship Id="rId9" Type="http://schemas.openxmlformats.org/officeDocument/2006/relationships/image" Target="../media/image44.png"/><Relationship Id="rId14" Type="http://schemas.openxmlformats.org/officeDocument/2006/relationships/hyperlink" Target="https://www.rdocumentation.org/packages/Hmisc/versions/4.3-0/topics/varclus" TargetMode="Externa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8.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emf"/><Relationship Id="rId5" Type="http://schemas.openxmlformats.org/officeDocument/2006/relationships/oleObject" Target="../embeddings/oleObject48.bin"/><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4.xml"/><Relationship Id="rId7" Type="http://schemas.openxmlformats.org/officeDocument/2006/relationships/image" Target="../media/image49.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1.emf"/><Relationship Id="rId5" Type="http://schemas.openxmlformats.org/officeDocument/2006/relationships/oleObject" Target="../embeddings/oleObject49.bin"/><Relationship Id="rId10" Type="http://schemas.openxmlformats.org/officeDocument/2006/relationships/hyperlink" Target="https://cran.r-project.org/web/packages/polycor/polycor.pdf" TargetMode="External"/><Relationship Id="rId4" Type="http://schemas.openxmlformats.org/officeDocument/2006/relationships/notesSlide" Target="../notesSlides/notesSlide45.xml"/><Relationship Id="rId9" Type="http://schemas.openxmlformats.org/officeDocument/2006/relationships/hyperlink" Target="https://personality-project.org/r/psych/help/tetrachor.html" TargetMode="Externa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1.jpe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4.xml"/><Relationship Id="rId7" Type="http://schemas.openxmlformats.org/officeDocument/2006/relationships/image" Target="../media/image52.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3.emf"/><Relationship Id="rId5" Type="http://schemas.openxmlformats.org/officeDocument/2006/relationships/oleObject" Target="../embeddings/oleObject51.bin"/><Relationship Id="rId10" Type="http://schemas.openxmlformats.org/officeDocument/2006/relationships/image" Target="../media/image55.png"/><Relationship Id="rId4" Type="http://schemas.openxmlformats.org/officeDocument/2006/relationships/notesSlide" Target="../notesSlides/notesSlide47.xml"/><Relationship Id="rId9"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6.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3.emf"/><Relationship Id="rId5" Type="http://schemas.openxmlformats.org/officeDocument/2006/relationships/oleObject" Target="../embeddings/oleObject52.bin"/><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3.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3.emf"/><Relationship Id="rId5" Type="http://schemas.openxmlformats.org/officeDocument/2006/relationships/oleObject" Target="../embeddings/oleObject53.bin"/><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2.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3.emf"/><Relationship Id="rId5" Type="http://schemas.openxmlformats.org/officeDocument/2006/relationships/oleObject" Target="../embeddings/oleObject54.bin"/><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4.xml"/><Relationship Id="rId7" Type="http://schemas.openxmlformats.org/officeDocument/2006/relationships/image" Target="../media/image57.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3.emf"/><Relationship Id="rId5" Type="http://schemas.openxmlformats.org/officeDocument/2006/relationships/oleObject" Target="../embeddings/oleObject55.bin"/><Relationship Id="rId4" Type="http://schemas.openxmlformats.org/officeDocument/2006/relationships/notesSlide" Target="../notesSlides/notesSlide51.xml"/><Relationship Id="rId9" Type="http://schemas.openxmlformats.org/officeDocument/2006/relationships/image" Target="../media/image59.png"/></Relationships>
</file>

<file path=ppt/slides/_rels/slide5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4.xml"/><Relationship Id="rId7" Type="http://schemas.openxmlformats.org/officeDocument/2006/relationships/image" Target="../media/image60.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3.emf"/><Relationship Id="rId5" Type="http://schemas.openxmlformats.org/officeDocument/2006/relationships/oleObject" Target="../embeddings/oleObject56.bin"/><Relationship Id="rId4" Type="http://schemas.openxmlformats.org/officeDocument/2006/relationships/notesSlide" Target="../notesSlides/notesSlide52.xml"/><Relationship Id="rId9" Type="http://schemas.openxmlformats.org/officeDocument/2006/relationships/hyperlink" Target="https://machinelearningmastery.com/support-vector-machines-for-machine-learning/" TargetMode="Externa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2.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3.emf"/><Relationship Id="rId5" Type="http://schemas.openxmlformats.org/officeDocument/2006/relationships/oleObject" Target="../embeddings/oleObject57.bin"/><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3.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3.emf"/><Relationship Id="rId5" Type="http://schemas.openxmlformats.org/officeDocument/2006/relationships/oleObject" Target="../embeddings/oleObject58.bin"/><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3.emf"/><Relationship Id="rId5" Type="http://schemas.openxmlformats.org/officeDocument/2006/relationships/oleObject" Target="../embeddings/oleObject59.bin"/><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hyperlink" Target="https://en.wikipedia.org/wiki/Cross-validation_(statistics)" TargetMode="Externa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3.emf"/><Relationship Id="rId5" Type="http://schemas.openxmlformats.org/officeDocument/2006/relationships/oleObject" Target="../embeddings/oleObject60.bin"/><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4.xml"/><Relationship Id="rId7" Type="http://schemas.openxmlformats.org/officeDocument/2006/relationships/image" Target="../media/image64.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3.emf"/><Relationship Id="rId5" Type="http://schemas.openxmlformats.org/officeDocument/2006/relationships/oleObject" Target="../embeddings/oleObject61.bin"/><Relationship Id="rId10" Type="http://schemas.openxmlformats.org/officeDocument/2006/relationships/image" Target="../media/image67.png"/><Relationship Id="rId4" Type="http://schemas.openxmlformats.org/officeDocument/2006/relationships/notesSlide" Target="../notesSlides/notesSlide57.xml"/><Relationship Id="rId9" Type="http://schemas.openxmlformats.org/officeDocument/2006/relationships/image" Target="../media/image66.png"/></Relationships>
</file>

<file path=ppt/slides/_rels/slide5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4.xml"/><Relationship Id="rId7" Type="http://schemas.openxmlformats.org/officeDocument/2006/relationships/image" Target="../media/image68.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emf"/><Relationship Id="rId5" Type="http://schemas.openxmlformats.org/officeDocument/2006/relationships/oleObject" Target="../embeddings/oleObject62.bin"/><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4.xml"/><Relationship Id="rId7" Type="http://schemas.openxmlformats.org/officeDocument/2006/relationships/image" Target="../media/image71.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3.emf"/><Relationship Id="rId10" Type="http://schemas.openxmlformats.org/officeDocument/2006/relationships/image" Target="../media/image74.png"/><Relationship Id="rId4" Type="http://schemas.openxmlformats.org/officeDocument/2006/relationships/oleObject" Target="../embeddings/oleObject63.bin"/><Relationship Id="rId9"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slideLayout" Target="../slideLayouts/slideLayout4.xml"/><Relationship Id="rId7" Type="http://schemas.openxmlformats.org/officeDocument/2006/relationships/image" Target="../media/image76.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3.emf"/><Relationship Id="rId5" Type="http://schemas.openxmlformats.org/officeDocument/2006/relationships/oleObject" Target="../embeddings/oleObject64.bin"/><Relationship Id="rId4" Type="http://schemas.openxmlformats.org/officeDocument/2006/relationships/notesSlide" Target="../notesSlides/notesSlide59.xml"/><Relationship Id="rId9" Type="http://schemas.openxmlformats.org/officeDocument/2006/relationships/image" Target="../media/image78.png"/></Relationships>
</file>

<file path=ppt/slides/_rels/slide6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4.xml"/><Relationship Id="rId7" Type="http://schemas.openxmlformats.org/officeDocument/2006/relationships/image" Target="../media/image79.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3.emf"/><Relationship Id="rId5" Type="http://schemas.openxmlformats.org/officeDocument/2006/relationships/oleObject" Target="../embeddings/oleObject65.bin"/><Relationship Id="rId10" Type="http://schemas.openxmlformats.org/officeDocument/2006/relationships/image" Target="../media/image82.png"/><Relationship Id="rId4" Type="http://schemas.openxmlformats.org/officeDocument/2006/relationships/notesSlide" Target="../notesSlides/notesSlide60.xml"/><Relationship Id="rId9" Type="http://schemas.openxmlformats.org/officeDocument/2006/relationships/image" Target="../media/image8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E29A4F-EE53-44D5-82B9-F56F112CCD50}"/>
              </a:ext>
            </a:extLst>
          </p:cNvPr>
          <p:cNvGraphicFramePr>
            <a:graphicFrameLocks noChangeAspect="1"/>
          </p:cNvGraphicFramePr>
          <p:nvPr>
            <p:custDataLst>
              <p:tags r:id="rId1"/>
            </p:custDataLst>
            <p:extLst>
              <p:ext uri="{D42A27DB-BD31-4B8C-83A1-F6EECF244321}">
                <p14:modId xmlns:p14="http://schemas.microsoft.com/office/powerpoint/2010/main" val="41180366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51E29A4F-EE53-44D5-82B9-F56F112CCD5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285293-D4EC-438D-A247-BCDA4A4DC507}"/>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3600" u="none" strike="noStrike" kern="1200" cap="none" spc="0" normalizeH="0" noProof="0" dirty="0" err="1">
              <a:ln>
                <a:noFill/>
              </a:ln>
              <a:solidFill>
                <a:prstClr val="white"/>
              </a:solidFill>
              <a:effectLst/>
              <a:uLnTx/>
              <a:uFillTx/>
              <a:latin typeface="PayPal Sans Big Medium" panose="020B0603040504040204" pitchFamily="34" charset="0"/>
              <a:ea typeface="+mj-ea"/>
              <a:cs typeface="+mj-cs"/>
              <a:sym typeface="PayPal Sans Big Medium" panose="020B0603040504040204" pitchFamily="34" charset="0"/>
            </a:endParaRPr>
          </a:p>
        </p:txBody>
      </p:sp>
      <p:sp>
        <p:nvSpPr>
          <p:cNvPr id="2" name="Title 1">
            <a:extLst>
              <a:ext uri="{FF2B5EF4-FFF2-40B4-BE49-F238E27FC236}">
                <a16:creationId xmlns:a16="http://schemas.microsoft.com/office/drawing/2014/main" id="{35B1FAC8-8B27-42DB-B279-685FA2051DE7}"/>
              </a:ext>
            </a:extLst>
          </p:cNvPr>
          <p:cNvSpPr>
            <a:spLocks noGrp="1"/>
          </p:cNvSpPr>
          <p:nvPr>
            <p:ph type="ctrTitle"/>
          </p:nvPr>
        </p:nvSpPr>
        <p:spPr/>
        <p:txBody>
          <a:bodyPr/>
          <a:lstStyle/>
          <a:p>
            <a:r>
              <a:rPr lang="en-US" sz="3600" dirty="0"/>
              <a:t>Foundation Building</a:t>
            </a:r>
          </a:p>
        </p:txBody>
      </p:sp>
      <p:sp>
        <p:nvSpPr>
          <p:cNvPr id="4" name="Footer Placeholder 3">
            <a:extLst>
              <a:ext uri="{FF2B5EF4-FFF2-40B4-BE49-F238E27FC236}">
                <a16:creationId xmlns:a16="http://schemas.microsoft.com/office/drawing/2014/main" id="{9A51FE32-7AD4-4DB1-B296-D6DCEA28A25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alpha val="60000"/>
                  </a:prstClr>
                </a:solidFill>
                <a:effectLst/>
                <a:uLnTx/>
                <a:uFillTx/>
                <a:latin typeface="PayPal Sans Big Medium" pitchFamily="34" charset="0"/>
                <a:ea typeface="+mn-ea"/>
                <a:cs typeface="+mn-cs"/>
              </a:rPr>
              <a:t>©2016 PayPal Inc. Confidential and proprietary.</a:t>
            </a:r>
            <a:endParaRPr kumimoji="0" lang="en-US" sz="800" b="0" i="0" u="none" strike="noStrike" kern="1200" cap="none" spc="0" normalizeH="0" baseline="0" noProof="0" dirty="0">
              <a:ln>
                <a:noFill/>
              </a:ln>
              <a:solidFill>
                <a:prstClr val="white">
                  <a:alpha val="60000"/>
                </a:prstClr>
              </a:solidFill>
              <a:effectLst/>
              <a:uLnTx/>
              <a:uFillTx/>
              <a:latin typeface="PayPal Sans Big Medium" pitchFamily="34" charset="0"/>
              <a:ea typeface="+mn-ea"/>
              <a:cs typeface="+mn-cs"/>
            </a:endParaRPr>
          </a:p>
        </p:txBody>
      </p:sp>
    </p:spTree>
    <p:extLst>
      <p:ext uri="{BB962C8B-B14F-4D97-AF65-F5344CB8AC3E}">
        <p14:creationId xmlns:p14="http://schemas.microsoft.com/office/powerpoint/2010/main" val="192573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5055438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Reinforcement Learning: Overview</a:t>
            </a:r>
          </a:p>
        </p:txBody>
      </p:sp>
      <p:sp>
        <p:nvSpPr>
          <p:cNvPr id="15" name="TextBox 14">
            <a:extLst>
              <a:ext uri="{FF2B5EF4-FFF2-40B4-BE49-F238E27FC236}">
                <a16:creationId xmlns:a16="http://schemas.microsoft.com/office/drawing/2014/main" id="{86FCDA32-4E46-43CC-9580-0E870CF5E3F5}"/>
              </a:ext>
            </a:extLst>
          </p:cNvPr>
          <p:cNvSpPr txBox="1"/>
          <p:nvPr/>
        </p:nvSpPr>
        <p:spPr>
          <a:xfrm>
            <a:off x="380996" y="4166706"/>
            <a:ext cx="11430006"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t>Reinforcement Learning is another part of Machine Learning that is gaining a lot of prestige in how it helps the machine learn from its progress. Readers who have studied psychology in college would be able to relate to this concept on a better level.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Reinforcement Learning spurs off from the concept of Unsupervised Learning, and gives a high sphere of control to software agents and machines to determine what the ideal behavior within a context can be. This link is formed to maximize the performance of the machine in a way that helps it to grow. Simple feedback that informs the machine about its progress is required here to help the machine learn its behavior.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Reinforcement Learning is not simple, and is tackled by a plethora of different algorithms. As a matter of fact, in Reinforcement Learning an agent decides the best action based on the current state of the results.</a:t>
            </a:r>
          </a:p>
        </p:txBody>
      </p:sp>
      <p:pic>
        <p:nvPicPr>
          <p:cNvPr id="9" name="Picture 2">
            <a:extLst>
              <a:ext uri="{FF2B5EF4-FFF2-40B4-BE49-F238E27FC236}">
                <a16:creationId xmlns:a16="http://schemas.microsoft.com/office/drawing/2014/main" id="{837F0FDE-6145-4F74-92CA-4315026BAD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2486" y="775609"/>
            <a:ext cx="8675914" cy="3239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702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490806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Reinforcement Learning: Snippet</a:t>
            </a:r>
          </a:p>
        </p:txBody>
      </p:sp>
      <p:pic>
        <p:nvPicPr>
          <p:cNvPr id="2" name="Picture 1">
            <a:extLst>
              <a:ext uri="{FF2B5EF4-FFF2-40B4-BE49-F238E27FC236}">
                <a16:creationId xmlns:a16="http://schemas.microsoft.com/office/drawing/2014/main" id="{6A19F204-A703-49A9-9761-A07D55608F85}"/>
              </a:ext>
            </a:extLst>
          </p:cNvPr>
          <p:cNvPicPr>
            <a:picLocks noChangeAspect="1"/>
          </p:cNvPicPr>
          <p:nvPr/>
        </p:nvPicPr>
        <p:blipFill>
          <a:blip r:embed="rId7"/>
          <a:stretch>
            <a:fillRect/>
          </a:stretch>
        </p:blipFill>
        <p:spPr>
          <a:xfrm>
            <a:off x="502443" y="1822253"/>
            <a:ext cx="5376863" cy="3213493"/>
          </a:xfrm>
          <a:prstGeom prst="rect">
            <a:avLst/>
          </a:prstGeom>
        </p:spPr>
      </p:pic>
      <p:pic>
        <p:nvPicPr>
          <p:cNvPr id="7" name="Picture 6">
            <a:extLst>
              <a:ext uri="{FF2B5EF4-FFF2-40B4-BE49-F238E27FC236}">
                <a16:creationId xmlns:a16="http://schemas.microsoft.com/office/drawing/2014/main" id="{363B77FF-389E-4C30-AED3-E0743FFF6B4E}"/>
              </a:ext>
            </a:extLst>
          </p:cNvPr>
          <p:cNvPicPr>
            <a:picLocks noChangeAspect="1"/>
          </p:cNvPicPr>
          <p:nvPr/>
        </p:nvPicPr>
        <p:blipFill>
          <a:blip r:embed="rId8"/>
          <a:stretch>
            <a:fillRect/>
          </a:stretch>
        </p:blipFill>
        <p:spPr>
          <a:xfrm>
            <a:off x="6270170" y="1215698"/>
            <a:ext cx="3145561" cy="2347442"/>
          </a:xfrm>
          <a:prstGeom prst="rect">
            <a:avLst/>
          </a:prstGeom>
        </p:spPr>
      </p:pic>
      <p:sp>
        <p:nvSpPr>
          <p:cNvPr id="11" name="Rectangle: Rounded Corners 10">
            <a:extLst>
              <a:ext uri="{FF2B5EF4-FFF2-40B4-BE49-F238E27FC236}">
                <a16:creationId xmlns:a16="http://schemas.microsoft.com/office/drawing/2014/main" id="{F2691654-D274-41AF-819D-AC3B86476C2C}"/>
              </a:ext>
            </a:extLst>
          </p:cNvPr>
          <p:cNvSpPr/>
          <p:nvPr/>
        </p:nvSpPr>
        <p:spPr>
          <a:xfrm>
            <a:off x="6466113" y="824711"/>
            <a:ext cx="2754087" cy="33067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t>Exploitation</a:t>
            </a:r>
          </a:p>
        </p:txBody>
      </p:sp>
      <p:sp>
        <p:nvSpPr>
          <p:cNvPr id="13" name="Rectangle: Rounded Corners 12">
            <a:extLst>
              <a:ext uri="{FF2B5EF4-FFF2-40B4-BE49-F238E27FC236}">
                <a16:creationId xmlns:a16="http://schemas.microsoft.com/office/drawing/2014/main" id="{FAAAFE18-637B-40F6-891E-A5158FE4D79F}"/>
              </a:ext>
            </a:extLst>
          </p:cNvPr>
          <p:cNvSpPr/>
          <p:nvPr/>
        </p:nvSpPr>
        <p:spPr>
          <a:xfrm>
            <a:off x="6466113" y="3729657"/>
            <a:ext cx="2754087" cy="31114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400" b="1" dirty="0"/>
              <a:t>Exploration</a:t>
            </a:r>
          </a:p>
        </p:txBody>
      </p:sp>
      <p:pic>
        <p:nvPicPr>
          <p:cNvPr id="12" name="Picture 11">
            <a:extLst>
              <a:ext uri="{FF2B5EF4-FFF2-40B4-BE49-F238E27FC236}">
                <a16:creationId xmlns:a16="http://schemas.microsoft.com/office/drawing/2014/main" id="{91682420-09C9-4B80-BC47-3DAF9E4451C0}"/>
              </a:ext>
            </a:extLst>
          </p:cNvPr>
          <p:cNvPicPr>
            <a:picLocks noChangeAspect="1"/>
          </p:cNvPicPr>
          <p:nvPr/>
        </p:nvPicPr>
        <p:blipFill>
          <a:blip r:embed="rId9"/>
          <a:stretch>
            <a:fillRect/>
          </a:stretch>
        </p:blipFill>
        <p:spPr>
          <a:xfrm>
            <a:off x="6270170" y="4134530"/>
            <a:ext cx="3145561" cy="2532970"/>
          </a:xfrm>
          <a:prstGeom prst="rect">
            <a:avLst/>
          </a:prstGeom>
        </p:spPr>
      </p:pic>
      <p:pic>
        <p:nvPicPr>
          <p:cNvPr id="16" name="Picture 15">
            <a:extLst>
              <a:ext uri="{FF2B5EF4-FFF2-40B4-BE49-F238E27FC236}">
                <a16:creationId xmlns:a16="http://schemas.microsoft.com/office/drawing/2014/main" id="{E4424098-15AB-4F6E-9B84-C6F91FD86F04}"/>
              </a:ext>
            </a:extLst>
          </p:cNvPr>
          <p:cNvPicPr>
            <a:picLocks noChangeAspect="1"/>
          </p:cNvPicPr>
          <p:nvPr/>
        </p:nvPicPr>
        <p:blipFill>
          <a:blip r:embed="rId10"/>
          <a:stretch>
            <a:fillRect/>
          </a:stretch>
        </p:blipFill>
        <p:spPr>
          <a:xfrm>
            <a:off x="9703253" y="4243425"/>
            <a:ext cx="2080307" cy="2315180"/>
          </a:xfrm>
          <a:prstGeom prst="rect">
            <a:avLst/>
          </a:prstGeom>
        </p:spPr>
      </p:pic>
      <p:pic>
        <p:nvPicPr>
          <p:cNvPr id="17" name="Picture 16">
            <a:extLst>
              <a:ext uri="{FF2B5EF4-FFF2-40B4-BE49-F238E27FC236}">
                <a16:creationId xmlns:a16="http://schemas.microsoft.com/office/drawing/2014/main" id="{050E46F9-D5B8-401B-AE98-67C09578F0E5}"/>
              </a:ext>
            </a:extLst>
          </p:cNvPr>
          <p:cNvPicPr>
            <a:picLocks noChangeAspect="1"/>
          </p:cNvPicPr>
          <p:nvPr/>
        </p:nvPicPr>
        <p:blipFill>
          <a:blip r:embed="rId11"/>
          <a:stretch>
            <a:fillRect/>
          </a:stretch>
        </p:blipFill>
        <p:spPr>
          <a:xfrm>
            <a:off x="9804627" y="1087973"/>
            <a:ext cx="1711175" cy="2692174"/>
          </a:xfrm>
          <a:prstGeom prst="rect">
            <a:avLst/>
          </a:prstGeom>
        </p:spPr>
      </p:pic>
    </p:spTree>
    <p:extLst>
      <p:ext uri="{BB962C8B-B14F-4D97-AF65-F5344CB8AC3E}">
        <p14:creationId xmlns:p14="http://schemas.microsoft.com/office/powerpoint/2010/main" val="369906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9049396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Supervised vs Unsupervised vs Reinforcement Learning</a:t>
            </a:r>
          </a:p>
        </p:txBody>
      </p:sp>
      <p:sp>
        <p:nvSpPr>
          <p:cNvPr id="15" name="TextBox 14">
            <a:extLst>
              <a:ext uri="{FF2B5EF4-FFF2-40B4-BE49-F238E27FC236}">
                <a16:creationId xmlns:a16="http://schemas.microsoft.com/office/drawing/2014/main" id="{86FCDA32-4E46-43CC-9580-0E870CF5E3F5}"/>
              </a:ext>
            </a:extLst>
          </p:cNvPr>
          <p:cNvSpPr txBox="1"/>
          <p:nvPr/>
        </p:nvSpPr>
        <p:spPr>
          <a:xfrm>
            <a:off x="380996" y="955421"/>
            <a:ext cx="11430006" cy="3046988"/>
          </a:xfrm>
          <a:prstGeom prst="rect">
            <a:avLst/>
          </a:prstGeom>
          <a:noFill/>
        </p:spPr>
        <p:txBody>
          <a:bodyPr wrap="square" rtlCol="0">
            <a:spAutoFit/>
          </a:bodyPr>
          <a:lstStyle/>
          <a:p>
            <a:pPr marL="171450" lvl="0" indent="-171450">
              <a:buFont typeface="Arial" panose="020B0604020202020204" pitchFamily="34" charset="0"/>
              <a:buChar char="•"/>
            </a:pPr>
            <a:r>
              <a:rPr lang="en-US" sz="1200" dirty="0">
                <a:solidFill>
                  <a:prstClr val="black"/>
                </a:solidFill>
              </a:rPr>
              <a:t>Supervised vs Reinforcement Learning: In Supervised Learning we have an external supervisor who has sufficient knowledge of the environment and also shares the learning with a supervisor to form a better understanding and complete the task, but since we have problems where the agent can perform so many different kind of subtasks by itself to achieve the overall objective, the presence of a supervisor is unnecessary and impractical. We can take up the example of a chess game, where the player can play tens of thousands of moves to achieve the ultimate objective. Creating a knowledge base for this purpose can be a really complicated task. Thus, it is imperative that in such tasks, the computer learn how to manage affairs by itself. It is hence more feasible and pertinent for the machine to learn from its own experience. Once the machine has started learning from its own experience, it can then gain knowledge from these experiences to implement in the future moves. This is probably the biggest and most imperative difference between the concepts of reinforcement and supervised learning. In both these learning types, there is a certain type of mapping between the output and input. But in the concept of Reinforcement Learning, there is an exemplary reward function, unlike Supervised Learning, that lets the system know about its progress down the right path. </a:t>
            </a:r>
          </a:p>
          <a:p>
            <a:pPr marL="171450" lvl="0" indent="-171450">
              <a:buFont typeface="Arial" panose="020B0604020202020204" pitchFamily="34" charset="0"/>
              <a:buChar char="•"/>
            </a:pPr>
            <a:endParaRPr lang="en-US" sz="1200" dirty="0">
              <a:solidFill>
                <a:prstClr val="black"/>
              </a:solidFill>
            </a:endParaRPr>
          </a:p>
          <a:p>
            <a:pPr marL="171450" lvl="0" indent="-171450">
              <a:buFont typeface="Arial" panose="020B0604020202020204" pitchFamily="34" charset="0"/>
              <a:buChar char="•"/>
            </a:pPr>
            <a:r>
              <a:rPr lang="en-US" sz="1200" dirty="0">
                <a:solidFill>
                  <a:prstClr val="black"/>
                </a:solidFill>
              </a:rPr>
              <a:t>Reinforcement vs. Unsupervised Learning: Reinforcement Learning basically has a mapping structure that guides the machine from input to output. However, Unsupervised Learning has no such features present in it. In Unsupervised Learning, the machine focuses on the underlying task of locating the patterns rather than the mapping for progressing towards the end goal. For example, if the task for the machine is to suggest a good news update to a user, a Reinforcement Learning algorithm will look to get regular feedback from the user in question, and would then through the feedback build a reputable knowledge graph of all news related articles that the person may like. On the contrary, an Unsupervised Learning algorithm will try looking at many other articles that the person has read, similar to this one, and suggest something that matches the user’s preferences. </a:t>
            </a:r>
          </a:p>
        </p:txBody>
      </p:sp>
    </p:spTree>
    <p:extLst>
      <p:ext uri="{BB962C8B-B14F-4D97-AF65-F5344CB8AC3E}">
        <p14:creationId xmlns:p14="http://schemas.microsoft.com/office/powerpoint/2010/main" val="108781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666422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Steps in ML model development and Deployment</a:t>
            </a:r>
          </a:p>
        </p:txBody>
      </p:sp>
      <p:sp>
        <p:nvSpPr>
          <p:cNvPr id="15" name="TextBox 14">
            <a:extLst>
              <a:ext uri="{FF2B5EF4-FFF2-40B4-BE49-F238E27FC236}">
                <a16:creationId xmlns:a16="http://schemas.microsoft.com/office/drawing/2014/main" id="{86FCDA32-4E46-43CC-9580-0E870CF5E3F5}"/>
              </a:ext>
            </a:extLst>
          </p:cNvPr>
          <p:cNvSpPr txBox="1"/>
          <p:nvPr/>
        </p:nvSpPr>
        <p:spPr>
          <a:xfrm>
            <a:off x="380996" y="955421"/>
            <a:ext cx="11430006" cy="4339650"/>
          </a:xfrm>
          <a:prstGeom prst="rect">
            <a:avLst/>
          </a:prstGeom>
          <a:noFill/>
        </p:spPr>
        <p:txBody>
          <a:bodyPr wrap="square" rtlCol="0">
            <a:spAutoFit/>
          </a:bodyPr>
          <a:lstStyle/>
          <a:p>
            <a:r>
              <a:rPr lang="en-US" sz="1200" dirty="0"/>
              <a:t>The development and deployment of machine learning models involves a series of steps that are almost similar to the statistical modeling process, in order to develop, validate, and implement machine learning models. The steps are as follows:</a:t>
            </a:r>
          </a:p>
          <a:p>
            <a:endParaRPr lang="en-US" sz="1200" dirty="0"/>
          </a:p>
          <a:p>
            <a:pPr marL="228600" indent="-228600">
              <a:buAutoNum type="arabicPeriod"/>
            </a:pPr>
            <a:r>
              <a:rPr lang="en-US" sz="1200" b="1" dirty="0"/>
              <a:t>Collection of data :  </a:t>
            </a:r>
            <a:r>
              <a:rPr lang="en-US" sz="1200" dirty="0"/>
              <a:t>Data for machine learning is collected directly from structured source data, web scrapping, API, chat interaction, and so on, as machine learning can work on both structured and unstructured data (voice, image, and text).</a:t>
            </a:r>
          </a:p>
          <a:p>
            <a:pPr marL="228600" indent="-228600">
              <a:buAutoNum type="arabicPeriod"/>
            </a:pPr>
            <a:endParaRPr lang="en-US" sz="1200" dirty="0"/>
          </a:p>
          <a:p>
            <a:pPr marL="228600" indent="-228600">
              <a:buAutoNum type="arabicPeriod"/>
            </a:pPr>
            <a:r>
              <a:rPr lang="en-US" sz="1200" b="1" dirty="0"/>
              <a:t>Data preparation and missing/outlier treatment:  </a:t>
            </a:r>
            <a:r>
              <a:rPr lang="en-US" sz="1200" dirty="0"/>
              <a:t>Data is to be formatted as per the chosen machine learning algorithm; also, missing value treatment needs to be performed by replacing missing and outlier values with the mean/median, and so on.</a:t>
            </a:r>
          </a:p>
          <a:p>
            <a:pPr marL="228600" indent="-228600">
              <a:buAutoNum type="arabicPeriod"/>
            </a:pPr>
            <a:endParaRPr lang="en-US" sz="1200" dirty="0"/>
          </a:p>
          <a:p>
            <a:pPr marL="228600" indent="-228600">
              <a:buFont typeface="+mj-lt"/>
              <a:buAutoNum type="arabicPeriod"/>
            </a:pPr>
            <a:r>
              <a:rPr lang="en-US" sz="1200" b="1" dirty="0"/>
              <a:t>Data analysis and feature engineering</a:t>
            </a:r>
            <a:r>
              <a:rPr lang="en-US" sz="1200" dirty="0"/>
              <a:t>: Data needs to be analyzed in order to find any hidden patterns and relations between variables, and so on. Correct feature engineering with appropriate business knowledge will solve 70 percent of the problems. Also, in practice, 70 percent of the data scientist's time is spent on feature engineering  tasks.</a:t>
            </a:r>
          </a:p>
          <a:p>
            <a:pPr marL="228600" indent="-228600">
              <a:buFont typeface="+mj-lt"/>
              <a:buAutoNum type="arabicPeriod"/>
            </a:pPr>
            <a:endParaRPr lang="en-US" sz="1200" dirty="0"/>
          </a:p>
          <a:p>
            <a:pPr marL="228600" indent="-228600">
              <a:buFont typeface="+mj-lt"/>
              <a:buAutoNum type="arabicPeriod"/>
            </a:pPr>
            <a:r>
              <a:rPr lang="en-US" sz="1200" b="1" dirty="0"/>
              <a:t>Training algorithm  on Training  and Validation  Data: </a:t>
            </a:r>
            <a:r>
              <a:rPr lang="en-US" sz="1200" dirty="0"/>
              <a:t>Post feature engineering, data will be divided into three chunks (train, validation, and test data) rather than two (train and test) in statistical modeling. Machine learning are applied on training data and the hyper-parameters of the model are tuned based on validation data to avoid overfitting.</a:t>
            </a:r>
          </a:p>
          <a:p>
            <a:pPr marL="228600" indent="-228600">
              <a:buFont typeface="+mj-lt"/>
              <a:buAutoNum type="arabicPeriod"/>
            </a:pPr>
            <a:endParaRPr lang="en-US" sz="1200" b="1" dirty="0"/>
          </a:p>
          <a:p>
            <a:pPr marL="228600" indent="-228600">
              <a:buFont typeface="+mj-lt"/>
              <a:buAutoNum type="arabicPeriod"/>
            </a:pPr>
            <a:r>
              <a:rPr lang="en-US" sz="1200" b="1" dirty="0"/>
              <a:t>Test the algorithm on the Test Data : </a:t>
            </a:r>
            <a:r>
              <a:rPr lang="en-US" sz="1200" dirty="0"/>
              <a:t> Once the model has shown a good enough performance on train and validation data, its performance will be checked against unseen test data. If the performance is still good enough, we can proceed to the next and final step.</a:t>
            </a:r>
          </a:p>
          <a:p>
            <a:pPr marL="228600" indent="-228600">
              <a:buFont typeface="+mj-lt"/>
              <a:buAutoNum type="arabicPeriod"/>
            </a:pPr>
            <a:endParaRPr lang="en-US" sz="1200" dirty="0"/>
          </a:p>
          <a:p>
            <a:pPr marL="228600" indent="-228600">
              <a:buFont typeface="+mj-lt"/>
              <a:buAutoNum type="arabicPeriod"/>
            </a:pPr>
            <a:r>
              <a:rPr lang="en-US" sz="1200" b="1" dirty="0"/>
              <a:t>Deploy the algorithm: </a:t>
            </a:r>
            <a:r>
              <a:rPr lang="en-US" sz="1200" dirty="0"/>
              <a:t>Trained machine learning algorithms will be deployed on  live streaming </a:t>
            </a:r>
          </a:p>
          <a:p>
            <a:r>
              <a:rPr lang="en-US" sz="1200" dirty="0"/>
              <a:t>       data to classify the outcomes. One example could be recommender systems implemented </a:t>
            </a:r>
          </a:p>
          <a:p>
            <a:r>
              <a:rPr lang="en-US" sz="1200" dirty="0"/>
              <a:t>       by e-commerce websites.</a:t>
            </a:r>
          </a:p>
        </p:txBody>
      </p:sp>
      <p:pic>
        <p:nvPicPr>
          <p:cNvPr id="7" name="Picture 2">
            <a:extLst>
              <a:ext uri="{FF2B5EF4-FFF2-40B4-BE49-F238E27FC236}">
                <a16:creationId xmlns:a16="http://schemas.microsoft.com/office/drawing/2014/main" id="{B4EC52A6-137C-4F90-B79E-5249D133F2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4685" y="4574700"/>
            <a:ext cx="3084058" cy="178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85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161906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Processing, Wrangling and Visualizing the data</a:t>
            </a:r>
          </a:p>
        </p:txBody>
      </p:sp>
      <p:sp>
        <p:nvSpPr>
          <p:cNvPr id="15" name="TextBox 14">
            <a:extLst>
              <a:ext uri="{FF2B5EF4-FFF2-40B4-BE49-F238E27FC236}">
                <a16:creationId xmlns:a16="http://schemas.microsoft.com/office/drawing/2014/main" id="{86FCDA32-4E46-43CC-9580-0E870CF5E3F5}"/>
              </a:ext>
            </a:extLst>
          </p:cNvPr>
          <p:cNvSpPr txBox="1"/>
          <p:nvPr/>
        </p:nvSpPr>
        <p:spPr>
          <a:xfrm>
            <a:off x="380996" y="955421"/>
            <a:ext cx="11430006" cy="4154984"/>
          </a:xfrm>
          <a:prstGeom prst="rect">
            <a:avLst/>
          </a:prstGeom>
          <a:noFill/>
        </p:spPr>
        <p:txBody>
          <a:bodyPr wrap="square" rtlCol="0">
            <a:spAutoFit/>
          </a:bodyPr>
          <a:lstStyle/>
          <a:p>
            <a:r>
              <a:rPr lang="en-US" sz="1200" dirty="0"/>
              <a:t>The world around us has changed tremendously since computers and the Internet became mainstream. With the ubiquitous mobile phones and now Internet enabled devices, the line between the digital and physical worlds is more blurred than it ever was. At the heart of all this is data. Here we make an attempt  to cover the journey  data takes through a typical Machine Learning  related use case where it goes from its initial raw form to a form where it can be used by Machine Learning algorithms/ models to work upon. We cover various data formats, processing and wrangling techniques to get the data into a form where it can be utilized by Machine Learning algorithms for analysis. We also learn about different visualization techniques to better understand the data at hand:</a:t>
            </a:r>
          </a:p>
          <a:p>
            <a:endParaRPr lang="en-US" sz="1200" dirty="0"/>
          </a:p>
          <a:p>
            <a:endParaRPr lang="en-US" sz="1200" dirty="0"/>
          </a:p>
          <a:p>
            <a:pPr marL="228600" indent="-228600">
              <a:buAutoNum type="arabicPeriod"/>
            </a:pPr>
            <a:r>
              <a:rPr lang="en-US" sz="1200" b="1" dirty="0"/>
              <a:t>Collection of data : </a:t>
            </a:r>
            <a:r>
              <a:rPr lang="en-US" sz="1200" dirty="0"/>
              <a:t>To understand different data retrieval mechanisms for different data types.</a:t>
            </a:r>
          </a:p>
          <a:p>
            <a:pPr marL="228600" indent="-228600">
              <a:buAutoNum type="arabicPeriod"/>
            </a:pPr>
            <a:endParaRPr lang="en-US" sz="1200" dirty="0"/>
          </a:p>
          <a:p>
            <a:pPr marL="228600" indent="-228600">
              <a:buAutoNum type="arabicPeriod"/>
            </a:pPr>
            <a:r>
              <a:rPr lang="en-US" sz="1200" b="1" dirty="0"/>
              <a:t>Data description:  </a:t>
            </a:r>
            <a:r>
              <a:rPr lang="en-US" sz="1200" dirty="0"/>
              <a:t>To understand  various attributes and properties of the data collected.</a:t>
            </a:r>
          </a:p>
          <a:p>
            <a:pPr marL="228600" indent="-228600">
              <a:buAutoNum type="arabicPeriod"/>
            </a:pPr>
            <a:endParaRPr lang="en-US" sz="1200" dirty="0"/>
          </a:p>
          <a:p>
            <a:pPr marL="228600" indent="-228600">
              <a:buFont typeface="+mj-lt"/>
              <a:buAutoNum type="arabicPeriod"/>
            </a:pPr>
            <a:r>
              <a:rPr lang="en-US" sz="1200" b="1" dirty="0"/>
              <a:t>Data  wrangling</a:t>
            </a:r>
            <a:r>
              <a:rPr lang="en-US" sz="1200" dirty="0"/>
              <a:t>: To prepare data for consumption in the modeling steps.</a:t>
            </a:r>
          </a:p>
          <a:p>
            <a:pPr marL="228600" indent="-228600">
              <a:buFont typeface="+mj-lt"/>
              <a:buAutoNum type="arabicPeriod"/>
            </a:pPr>
            <a:endParaRPr lang="en-US" sz="1200" dirty="0"/>
          </a:p>
          <a:p>
            <a:pPr marL="228600" indent="-228600">
              <a:buFont typeface="+mj-lt"/>
              <a:buAutoNum type="arabicPeriod"/>
            </a:pPr>
            <a:r>
              <a:rPr lang="en-US" sz="1200" b="1" dirty="0"/>
              <a:t>Data Visualization</a:t>
            </a:r>
            <a:r>
              <a:rPr lang="en-US" sz="1200" dirty="0"/>
              <a:t>: To visualize different attributes for sharing results, better understanding, and so on</a:t>
            </a:r>
          </a:p>
          <a:p>
            <a:pPr marL="228600" indent="-228600">
              <a:buFont typeface="+mj-lt"/>
              <a:buAutoNum type="arabicPeriod"/>
            </a:pPr>
            <a:endParaRPr lang="en-US" sz="1200" dirty="0"/>
          </a:p>
          <a:p>
            <a:r>
              <a:rPr lang="en-US" sz="1200" b="1" u="sng" dirty="0"/>
              <a:t>Overview of different types of Data Source:</a:t>
            </a:r>
          </a:p>
          <a:p>
            <a:endParaRPr lang="en-US" sz="1200" b="1" u="sng" dirty="0"/>
          </a:p>
          <a:p>
            <a:endParaRPr lang="en-US" sz="1200" dirty="0"/>
          </a:p>
          <a:p>
            <a:pPr marL="228600" indent="-228600">
              <a:buFont typeface="+mj-lt"/>
              <a:buAutoNum type="arabicPeriod"/>
            </a:pPr>
            <a:endParaRPr lang="en-US" sz="1200" dirty="0"/>
          </a:p>
          <a:p>
            <a:endParaRPr lang="en-US" sz="1200" dirty="0"/>
          </a:p>
          <a:p>
            <a:r>
              <a:rPr lang="en-US" sz="1200" b="1" u="sng" dirty="0"/>
              <a:t>Overview of Data Description: </a:t>
            </a:r>
          </a:p>
          <a:p>
            <a:pPr marL="228600" indent="-228600">
              <a:buFont typeface="+mj-lt"/>
              <a:buAutoNum type="arabicPeriod"/>
            </a:pPr>
            <a:endParaRPr lang="en-US" sz="1200" dirty="0"/>
          </a:p>
        </p:txBody>
      </p:sp>
      <p:graphicFrame>
        <p:nvGraphicFramePr>
          <p:cNvPr id="9" name="Table 8">
            <a:extLst>
              <a:ext uri="{FF2B5EF4-FFF2-40B4-BE49-F238E27FC236}">
                <a16:creationId xmlns:a16="http://schemas.microsoft.com/office/drawing/2014/main" id="{6A113358-5AE0-4913-913E-1C7B4442A307}"/>
              </a:ext>
            </a:extLst>
          </p:cNvPr>
          <p:cNvGraphicFramePr>
            <a:graphicFrameLocks noGrp="1"/>
          </p:cNvGraphicFramePr>
          <p:nvPr>
            <p:extLst>
              <p:ext uri="{D42A27DB-BD31-4B8C-83A1-F6EECF244321}">
                <p14:modId xmlns:p14="http://schemas.microsoft.com/office/powerpoint/2010/main" val="2384003545"/>
              </p:ext>
            </p:extLst>
          </p:nvPr>
        </p:nvGraphicFramePr>
        <p:xfrm>
          <a:off x="502443" y="4107542"/>
          <a:ext cx="7102476" cy="420915"/>
        </p:xfrm>
        <a:graphic>
          <a:graphicData uri="http://schemas.openxmlformats.org/drawingml/2006/table">
            <a:tbl>
              <a:tblPr firstRow="1" bandRow="1">
                <a:tableStyleId>{7DF18680-E054-41AD-8BC1-D1AEF772440D}</a:tableStyleId>
              </a:tblPr>
              <a:tblGrid>
                <a:gridCol w="1183746">
                  <a:extLst>
                    <a:ext uri="{9D8B030D-6E8A-4147-A177-3AD203B41FA5}">
                      <a16:colId xmlns:a16="http://schemas.microsoft.com/office/drawing/2014/main" val="20000"/>
                    </a:ext>
                  </a:extLst>
                </a:gridCol>
                <a:gridCol w="1183746">
                  <a:extLst>
                    <a:ext uri="{9D8B030D-6E8A-4147-A177-3AD203B41FA5}">
                      <a16:colId xmlns:a16="http://schemas.microsoft.com/office/drawing/2014/main" val="20001"/>
                    </a:ext>
                  </a:extLst>
                </a:gridCol>
                <a:gridCol w="1183746">
                  <a:extLst>
                    <a:ext uri="{9D8B030D-6E8A-4147-A177-3AD203B41FA5}">
                      <a16:colId xmlns:a16="http://schemas.microsoft.com/office/drawing/2014/main" val="20002"/>
                    </a:ext>
                  </a:extLst>
                </a:gridCol>
                <a:gridCol w="1183746">
                  <a:extLst>
                    <a:ext uri="{9D8B030D-6E8A-4147-A177-3AD203B41FA5}">
                      <a16:colId xmlns:a16="http://schemas.microsoft.com/office/drawing/2014/main" val="20003"/>
                    </a:ext>
                  </a:extLst>
                </a:gridCol>
                <a:gridCol w="1183746">
                  <a:extLst>
                    <a:ext uri="{9D8B030D-6E8A-4147-A177-3AD203B41FA5}">
                      <a16:colId xmlns:a16="http://schemas.microsoft.com/office/drawing/2014/main" val="20004"/>
                    </a:ext>
                  </a:extLst>
                </a:gridCol>
                <a:gridCol w="1183746">
                  <a:extLst>
                    <a:ext uri="{9D8B030D-6E8A-4147-A177-3AD203B41FA5}">
                      <a16:colId xmlns:a16="http://schemas.microsoft.com/office/drawing/2014/main" val="20005"/>
                    </a:ext>
                  </a:extLst>
                </a:gridCol>
              </a:tblGrid>
              <a:tr h="420915">
                <a:tc>
                  <a:txBody>
                    <a:bodyPr/>
                    <a:lstStyle/>
                    <a:p>
                      <a:pPr algn="ctr"/>
                      <a:r>
                        <a:rPr lang="en-US" sz="1400" dirty="0"/>
                        <a:t>CSV</a:t>
                      </a:r>
                    </a:p>
                  </a:txBody>
                  <a:tcPr/>
                </a:tc>
                <a:tc>
                  <a:txBody>
                    <a:bodyPr/>
                    <a:lstStyle/>
                    <a:p>
                      <a:pPr algn="ctr"/>
                      <a:r>
                        <a:rPr lang="en-US" sz="1400" dirty="0"/>
                        <a:t>JSON</a:t>
                      </a:r>
                    </a:p>
                  </a:txBody>
                  <a:tcPr/>
                </a:tc>
                <a:tc>
                  <a:txBody>
                    <a:bodyPr/>
                    <a:lstStyle/>
                    <a:p>
                      <a:pPr algn="ctr"/>
                      <a:r>
                        <a:rPr lang="en-US" sz="1400" dirty="0"/>
                        <a:t>XML</a:t>
                      </a:r>
                    </a:p>
                  </a:txBody>
                  <a:tcPr/>
                </a:tc>
                <a:tc>
                  <a:txBody>
                    <a:bodyPr/>
                    <a:lstStyle/>
                    <a:p>
                      <a:pPr algn="ctr"/>
                      <a:r>
                        <a:rPr lang="en-US" sz="1400" dirty="0"/>
                        <a:t>HTML</a:t>
                      </a:r>
                    </a:p>
                  </a:txBody>
                  <a:tcPr/>
                </a:tc>
                <a:tc>
                  <a:txBody>
                    <a:bodyPr/>
                    <a:lstStyle/>
                    <a:p>
                      <a:pPr algn="ctr"/>
                      <a:r>
                        <a:rPr lang="en-US" sz="1400" dirty="0"/>
                        <a:t>SQL</a:t>
                      </a:r>
                    </a:p>
                  </a:txBody>
                  <a:tcPr/>
                </a:tc>
                <a:tc>
                  <a:txBody>
                    <a:bodyPr/>
                    <a:lstStyle/>
                    <a:p>
                      <a:r>
                        <a:rPr lang="en-US" sz="1400" dirty="0"/>
                        <a:t>SCRAPE</a:t>
                      </a:r>
                    </a:p>
                  </a:txBody>
                  <a:tcPr/>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CF3E06C6-6D4A-43F5-BAA1-2E298247F1BA}"/>
              </a:ext>
            </a:extLst>
          </p:cNvPr>
          <p:cNvGraphicFramePr>
            <a:graphicFrameLocks noGrp="1"/>
          </p:cNvGraphicFramePr>
          <p:nvPr>
            <p:extLst>
              <p:ext uri="{D42A27DB-BD31-4B8C-83A1-F6EECF244321}">
                <p14:modId xmlns:p14="http://schemas.microsoft.com/office/powerpoint/2010/main" val="2591794999"/>
              </p:ext>
            </p:extLst>
          </p:nvPr>
        </p:nvGraphicFramePr>
        <p:xfrm>
          <a:off x="502443" y="5110405"/>
          <a:ext cx="6096000" cy="37084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Numeric</a:t>
                      </a:r>
                    </a:p>
                  </a:txBody>
                  <a:tcPr/>
                </a:tc>
                <a:tc>
                  <a:txBody>
                    <a:bodyPr/>
                    <a:lstStyle/>
                    <a:p>
                      <a:pPr algn="ctr"/>
                      <a:r>
                        <a:rPr lang="en-US" dirty="0"/>
                        <a:t>Text</a:t>
                      </a:r>
                    </a:p>
                  </a:txBody>
                  <a:tcPr/>
                </a:tc>
                <a:tc>
                  <a:txBody>
                    <a:bodyPr/>
                    <a:lstStyle/>
                    <a:p>
                      <a:pPr algn="ctr"/>
                      <a:r>
                        <a:rPr lang="en-US" dirty="0"/>
                        <a:t>Categorical</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545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6613678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Overview: Web Scrapping/Parsing</a:t>
            </a:r>
          </a:p>
        </p:txBody>
      </p:sp>
      <p:sp>
        <p:nvSpPr>
          <p:cNvPr id="15" name="TextBox 14">
            <a:extLst>
              <a:ext uri="{FF2B5EF4-FFF2-40B4-BE49-F238E27FC236}">
                <a16:creationId xmlns:a16="http://schemas.microsoft.com/office/drawing/2014/main" id="{86FCDA32-4E46-43CC-9580-0E870CF5E3F5}"/>
              </a:ext>
            </a:extLst>
          </p:cNvPr>
          <p:cNvSpPr txBox="1"/>
          <p:nvPr/>
        </p:nvSpPr>
        <p:spPr>
          <a:xfrm>
            <a:off x="380996" y="955421"/>
            <a:ext cx="11430006" cy="5632311"/>
          </a:xfrm>
          <a:prstGeom prst="rect">
            <a:avLst/>
          </a:prstGeom>
          <a:noFill/>
        </p:spPr>
        <p:txBody>
          <a:bodyPr wrap="square" rtlCol="0">
            <a:spAutoFit/>
          </a:bodyPr>
          <a:lstStyle/>
          <a:p>
            <a:r>
              <a:rPr lang="en-US" sz="1200" b="1" u="sng" dirty="0"/>
              <a:t>Web Scrapping:</a:t>
            </a:r>
          </a:p>
          <a:p>
            <a:r>
              <a:rPr lang="en-US" sz="1200" dirty="0"/>
              <a:t>Web scraping is a technique to scrape or extract data from the web, particularly from web pages. Web scraping may involve manually copying the data or using automation to crawl, parse, and extract information from web pages. In most contexts, web scraping refers to automatically crawling a particular web site or a portion of the web to extract and parse information that can be later on used for analytics or</a:t>
            </a:r>
          </a:p>
          <a:p>
            <a:r>
              <a:rPr lang="en-US" sz="1200" dirty="0"/>
              <a:t>other use cases. A typical web scraping flow can be summarized as follows:</a:t>
            </a:r>
          </a:p>
          <a:p>
            <a:endParaRPr lang="en-US" sz="1200" b="1" u="sng" dirty="0"/>
          </a:p>
          <a:p>
            <a:r>
              <a:rPr lang="en-US" sz="1200" b="1" dirty="0"/>
              <a:t>Crawl: </a:t>
            </a:r>
            <a:r>
              <a:rPr lang="en-US" sz="1200" dirty="0"/>
              <a:t>A bot or a web crawler is designed to query a web server using the required set of URLs to fetch the web pages. A crawler may employ sophisticated techniques to fetch information from pages linked from the URLs in question and even parse information to a certain extent. Web sites maintain a file called robots.txt to employ what is called as the “Robots Exclusion Protocol” to restrict/provide access to their content. More details are available at </a:t>
            </a:r>
            <a:r>
              <a:rPr lang="en-US" sz="1200" dirty="0">
                <a:hlinkClick r:id="rId7"/>
              </a:rPr>
              <a:t>http://www.robotstxt.org/robotstxt.html</a:t>
            </a:r>
            <a:r>
              <a:rPr lang="en-US" sz="1200" dirty="0"/>
              <a:t>.</a:t>
            </a:r>
          </a:p>
          <a:p>
            <a:endParaRPr lang="en-US" sz="1200" dirty="0"/>
          </a:p>
          <a:p>
            <a:r>
              <a:rPr lang="en-US" sz="1200" b="1" dirty="0"/>
              <a:t>Scrape: </a:t>
            </a:r>
            <a:r>
              <a:rPr lang="en-US" sz="1200" dirty="0"/>
              <a:t>Once the raw web page has been fetched, the next task is to extract information from it. The task of scraping involves utilizing techniques like regular expressions, extraction based on XPath, or specific tags and so on to narrow down to the required information on the page.</a:t>
            </a:r>
          </a:p>
          <a:p>
            <a:endParaRPr lang="en-US" sz="1200" dirty="0"/>
          </a:p>
          <a:p>
            <a:r>
              <a:rPr lang="en-US" sz="1200" b="1" dirty="0"/>
              <a:t>Parsing : </a:t>
            </a:r>
            <a:r>
              <a:rPr lang="en-US" sz="1200" dirty="0"/>
              <a:t>Parsing is more about reading the .xml content and parse the meaningful information.</a:t>
            </a:r>
          </a:p>
          <a:p>
            <a:endParaRPr lang="en-US" sz="1200" dirty="0"/>
          </a:p>
          <a:p>
            <a:r>
              <a:rPr lang="en-US" sz="1200" dirty="0"/>
              <a:t>Web scraping involves creativity from the point of view of narrowing down to the exact piece of information required. With web sites changing constantly and web pages becoming dynamic (see asp, </a:t>
            </a:r>
            <a:r>
              <a:rPr lang="en-US" sz="1200" dirty="0" err="1"/>
              <a:t>jsp</a:t>
            </a:r>
            <a:r>
              <a:rPr lang="en-US" sz="1200" dirty="0"/>
              <a:t>, etc.), presence of access controls (username/password, CAPTCHA, and so on) complicate the task even more. Python is a very powerful programming language, which should be evident by now, and scraping the</a:t>
            </a:r>
          </a:p>
          <a:p>
            <a:r>
              <a:rPr lang="en-US" sz="1200" dirty="0"/>
              <a:t>web is another task for which it provides multiple utilities.</a:t>
            </a:r>
          </a:p>
          <a:p>
            <a:endParaRPr lang="en-US" sz="1200" dirty="0"/>
          </a:p>
          <a:p>
            <a:endParaRPr lang="en-US" sz="1200" dirty="0"/>
          </a:p>
          <a:p>
            <a:r>
              <a:rPr lang="en-US" sz="1200" b="1" i="1" u="sng" dirty="0"/>
              <a:t>Useful Link for Parsing the Data:</a:t>
            </a:r>
          </a:p>
          <a:p>
            <a:endParaRPr lang="en-US" sz="1200" b="1" i="1" u="sng" dirty="0"/>
          </a:p>
          <a:p>
            <a:r>
              <a:rPr lang="en-US" sz="1200" dirty="0">
                <a:hlinkClick r:id="rId8"/>
              </a:rPr>
              <a:t>https://listly.io/</a:t>
            </a:r>
            <a:endParaRPr lang="en-US" sz="1200" dirty="0"/>
          </a:p>
          <a:p>
            <a:endParaRPr lang="en-US" sz="1200" dirty="0"/>
          </a:p>
          <a:p>
            <a:r>
              <a:rPr lang="en-US" sz="1200" b="1" i="1" u="sng" dirty="0"/>
              <a:t>Example Url:</a:t>
            </a:r>
          </a:p>
          <a:p>
            <a:endParaRPr lang="en-US" sz="1200" b="1" i="1" u="sng" dirty="0"/>
          </a:p>
          <a:p>
            <a:pPr marL="228600" indent="-228600">
              <a:buFont typeface="+mj-lt"/>
              <a:buAutoNum type="arabicPeriod"/>
            </a:pPr>
            <a:r>
              <a:rPr lang="en-US" sz="1200" dirty="0">
                <a:hlinkClick r:id="rId9"/>
              </a:rPr>
              <a:t>https://www.flipkart.com/mens-clothing/tshirts/pr?sid=2oq,s9b,j9y&amp;otracker=nmenu_sub_Men_0_T-Shirts</a:t>
            </a:r>
            <a:endParaRPr lang="en-US" sz="1200" dirty="0"/>
          </a:p>
          <a:p>
            <a:endParaRPr lang="en-US" sz="1200" dirty="0"/>
          </a:p>
        </p:txBody>
      </p:sp>
    </p:spTree>
    <p:extLst>
      <p:ext uri="{BB962C8B-B14F-4D97-AF65-F5344CB8AC3E}">
        <p14:creationId xmlns:p14="http://schemas.microsoft.com/office/powerpoint/2010/main" val="62039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0259169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65815"/>
            <a:ext cx="11187113" cy="311150"/>
          </a:xfrm>
        </p:spPr>
        <p:txBody>
          <a:bodyPr/>
          <a:lstStyle/>
          <a:p>
            <a:r>
              <a:rPr lang="en-US" dirty="0"/>
              <a:t>Target Variable</a:t>
            </a:r>
          </a:p>
        </p:txBody>
      </p:sp>
      <p:pic>
        <p:nvPicPr>
          <p:cNvPr id="2" name="Picture 1">
            <a:extLst>
              <a:ext uri="{FF2B5EF4-FFF2-40B4-BE49-F238E27FC236}">
                <a16:creationId xmlns:a16="http://schemas.microsoft.com/office/drawing/2014/main" id="{241C5ADB-CA8E-4C06-B87E-7C22DF23A95D}"/>
              </a:ext>
            </a:extLst>
          </p:cNvPr>
          <p:cNvPicPr>
            <a:picLocks noChangeAspect="1"/>
          </p:cNvPicPr>
          <p:nvPr/>
        </p:nvPicPr>
        <p:blipFill>
          <a:blip r:embed="rId7"/>
          <a:stretch>
            <a:fillRect/>
          </a:stretch>
        </p:blipFill>
        <p:spPr>
          <a:xfrm>
            <a:off x="1863498" y="990753"/>
            <a:ext cx="7465559" cy="4876493"/>
          </a:xfrm>
          <a:prstGeom prst="rect">
            <a:avLst/>
          </a:prstGeom>
        </p:spPr>
      </p:pic>
    </p:spTree>
    <p:extLst>
      <p:ext uri="{BB962C8B-B14F-4D97-AF65-F5344CB8AC3E}">
        <p14:creationId xmlns:p14="http://schemas.microsoft.com/office/powerpoint/2010/main" val="275453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4178115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65815"/>
            <a:ext cx="11187113" cy="311150"/>
          </a:xfrm>
        </p:spPr>
        <p:txBody>
          <a:bodyPr/>
          <a:lstStyle/>
          <a:p>
            <a:r>
              <a:rPr lang="en-US" dirty="0"/>
              <a:t>Target Variable: “Good” or “Bad” Definition</a:t>
            </a:r>
          </a:p>
        </p:txBody>
      </p:sp>
      <p:pic>
        <p:nvPicPr>
          <p:cNvPr id="3" name="Picture 2">
            <a:extLst>
              <a:ext uri="{FF2B5EF4-FFF2-40B4-BE49-F238E27FC236}">
                <a16:creationId xmlns:a16="http://schemas.microsoft.com/office/drawing/2014/main" id="{2C0EC5CA-0FE6-418F-B9E8-E13FD369B63F}"/>
              </a:ext>
            </a:extLst>
          </p:cNvPr>
          <p:cNvPicPr>
            <a:picLocks noChangeAspect="1"/>
          </p:cNvPicPr>
          <p:nvPr/>
        </p:nvPicPr>
        <p:blipFill>
          <a:blip r:embed="rId7"/>
          <a:stretch>
            <a:fillRect/>
          </a:stretch>
        </p:blipFill>
        <p:spPr>
          <a:xfrm>
            <a:off x="1497466" y="976312"/>
            <a:ext cx="8848725" cy="4905375"/>
          </a:xfrm>
          <a:prstGeom prst="rect">
            <a:avLst/>
          </a:prstGeom>
        </p:spPr>
      </p:pic>
    </p:spTree>
    <p:extLst>
      <p:ext uri="{BB962C8B-B14F-4D97-AF65-F5344CB8AC3E}">
        <p14:creationId xmlns:p14="http://schemas.microsoft.com/office/powerpoint/2010/main" val="45817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Data Collection (1/3)</a:t>
            </a:r>
          </a:p>
        </p:txBody>
      </p:sp>
      <p:sp>
        <p:nvSpPr>
          <p:cNvPr id="18" name="Title 1">
            <a:extLst>
              <a:ext uri="{FF2B5EF4-FFF2-40B4-BE49-F238E27FC236}">
                <a16:creationId xmlns:a16="http://schemas.microsoft.com/office/drawing/2014/main" id="{A4240E73-DB50-4556-98DD-0B36735EE20B}"/>
              </a:ext>
            </a:extLst>
          </p:cNvPr>
          <p:cNvSpPr txBox="1">
            <a:spLocks/>
          </p:cNvSpPr>
          <p:nvPr/>
        </p:nvSpPr>
        <p:spPr>
          <a:xfrm>
            <a:off x="420420" y="924049"/>
            <a:ext cx="8523174" cy="261610"/>
          </a:xfrm>
          <a:prstGeom prst="rect">
            <a:avLst/>
          </a:prstGeom>
        </p:spPr>
        <p:txBody>
          <a:bodyPr vert="horz" lIns="91440" tIns="45720" rIns="91440" bIns="45720" rtlCol="0" anchor="t">
            <a:spAutoFit/>
          </a:bodyPr>
          <a:lstStyle>
            <a:lvl1pPr algn="l" defTabSz="914400" rtl="0" eaLnBrk="1" latinLnBrk="0" hangingPunct="1">
              <a:lnSpc>
                <a:spcPct val="100000"/>
              </a:lnSpc>
              <a:spcBef>
                <a:spcPct val="0"/>
              </a:spcBef>
              <a:buClrTx/>
              <a:buNone/>
              <a:defRPr lang="en-US" sz="2400" b="1" kern="1200" dirty="0">
                <a:solidFill>
                  <a:schemeClr val="tx1">
                    <a:lumMod val="75000"/>
                    <a:lumOff val="25000"/>
                  </a:schemeClr>
                </a:solidFill>
                <a:latin typeface="Arial" panose="020B0604020202020204" pitchFamily="34" charset="0"/>
                <a:ea typeface="+mj-ea"/>
                <a:cs typeface="Arial" panose="020B0604020202020204" pitchFamily="34" charset="0"/>
              </a:defRPr>
            </a:lvl1pPr>
          </a:lstStyle>
          <a:p>
            <a:pPr marL="171450" marR="0" lvl="0" indent="-1714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altLang="en-US" sz="1100" dirty="0">
                <a:solidFill>
                  <a:schemeClr val="tx1"/>
                </a:solidFill>
                <a:latin typeface="+mn-lt"/>
                <a:ea typeface="+mn-ea"/>
                <a:cs typeface="+mn-cs"/>
              </a:rPr>
              <a:t>Dependent variable (Y) and Independent variables (X’s)</a:t>
            </a:r>
            <a:endParaRPr lang="en-US" sz="1100" dirty="0">
              <a:solidFill>
                <a:schemeClr val="tx1"/>
              </a:solidFill>
              <a:latin typeface="+mn-lt"/>
              <a:ea typeface="+mn-ea"/>
              <a:cs typeface="+mn-cs"/>
            </a:endParaRPr>
          </a:p>
        </p:txBody>
      </p:sp>
      <p:graphicFrame>
        <p:nvGraphicFramePr>
          <p:cNvPr id="19" name="Group 29">
            <a:extLst>
              <a:ext uri="{FF2B5EF4-FFF2-40B4-BE49-F238E27FC236}">
                <a16:creationId xmlns:a16="http://schemas.microsoft.com/office/drawing/2014/main" id="{8A508D0B-4354-4983-AC5A-49DDC9CD4578}"/>
              </a:ext>
            </a:extLst>
          </p:cNvPr>
          <p:cNvGraphicFramePr>
            <a:graphicFrameLocks/>
          </p:cNvGraphicFramePr>
          <p:nvPr/>
        </p:nvGraphicFramePr>
        <p:xfrm>
          <a:off x="396195" y="1253306"/>
          <a:ext cx="11371262" cy="1695616"/>
        </p:xfrm>
        <a:graphic>
          <a:graphicData uri="http://schemas.openxmlformats.org/drawingml/2006/table">
            <a:tbl>
              <a:tblPr/>
              <a:tblGrid>
                <a:gridCol w="2834633">
                  <a:extLst>
                    <a:ext uri="{9D8B030D-6E8A-4147-A177-3AD203B41FA5}">
                      <a16:colId xmlns:a16="http://schemas.microsoft.com/office/drawing/2014/main" val="20000"/>
                    </a:ext>
                  </a:extLst>
                </a:gridCol>
                <a:gridCol w="8536629">
                  <a:extLst>
                    <a:ext uri="{9D8B030D-6E8A-4147-A177-3AD203B41FA5}">
                      <a16:colId xmlns:a16="http://schemas.microsoft.com/office/drawing/2014/main" val="20001"/>
                    </a:ext>
                  </a:extLst>
                </a:gridCol>
              </a:tblGrid>
              <a:tr h="370796">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200" b="1" i="0" u="none" strike="noStrike" cap="none" normalizeH="0" baseline="0" dirty="0">
                          <a:ln>
                            <a:noFill/>
                          </a:ln>
                          <a:solidFill>
                            <a:schemeClr val="bg1"/>
                          </a:solidFill>
                          <a:effectLst/>
                          <a:latin typeface="Arial" pitchFamily="34" charset="0"/>
                        </a:rPr>
                        <a:t>Target Variable</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B73A7"/>
                    </a:solid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200" b="1" i="0" u="none" strike="noStrike" cap="none" normalizeH="0" baseline="0" dirty="0">
                          <a:ln>
                            <a:noFill/>
                          </a:ln>
                          <a:solidFill>
                            <a:schemeClr val="bg1"/>
                          </a:solidFill>
                          <a:effectLst/>
                          <a:latin typeface="Arial" pitchFamily="34" charset="0"/>
                        </a:rPr>
                        <a:t>How to Define Good/Bad</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B73A7"/>
                    </a:solidFill>
                  </a:tcPr>
                </a:tc>
                <a:extLst>
                  <a:ext uri="{0D108BD9-81ED-4DB2-BD59-A6C34878D82A}">
                    <a16:rowId xmlns:a16="http://schemas.microsoft.com/office/drawing/2014/main" val="10000"/>
                  </a:ext>
                </a:extLst>
              </a:tr>
              <a:tr h="472123">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Event/Non-Event</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A person who responds is tagged as 1 (Good)  vs. non-responders as 0 (Bad)</a:t>
                      </a:r>
                    </a:p>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defRPr/>
                      </a:pPr>
                      <a:r>
                        <a:rPr kumimoji="0" lang="en-US" altLang="en-US" sz="1100" b="0" i="0" u="none" strike="noStrike" cap="none" normalizeH="0" baseline="0" dirty="0">
                          <a:ln>
                            <a:noFill/>
                          </a:ln>
                          <a:solidFill>
                            <a:srgbClr val="000000"/>
                          </a:solidFill>
                          <a:effectLst/>
                          <a:latin typeface="+mn-lt"/>
                        </a:rPr>
                        <a:t>Frauds = 1 (Bad) ; Rest population = 0 (Good),  Attrition = 1 , No-Attrition = 0</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2123">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Multi-Class</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High Risk = 2, Medium Risk = 1 , Low Risk = 0</a:t>
                      </a:r>
                    </a:p>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Promoter = 1, Passive = 0, Detractor = -1</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0796">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Continuous </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Sales, House Price, Salary, Age, Weight etc.</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0" name="Text Box 30">
            <a:extLst>
              <a:ext uri="{FF2B5EF4-FFF2-40B4-BE49-F238E27FC236}">
                <a16:creationId xmlns:a16="http://schemas.microsoft.com/office/drawing/2014/main" id="{92843A01-AD02-4863-BB6B-203E4301CA0C}"/>
              </a:ext>
            </a:extLst>
          </p:cNvPr>
          <p:cNvSpPr txBox="1">
            <a:spLocks noChangeArrowheads="1"/>
          </p:cNvSpPr>
          <p:nvPr/>
        </p:nvSpPr>
        <p:spPr bwMode="auto">
          <a:xfrm>
            <a:off x="306455" y="3140149"/>
            <a:ext cx="9697515" cy="43088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DDDDDD">
                      <a:gamma/>
                      <a:shade val="60000"/>
                      <a:invGamma/>
                    </a:srgbClr>
                  </a:outerShdw>
                </a:effectLst>
              </a14:hiddenEffects>
            </a:ext>
          </a:extLst>
        </p:spPr>
        <p:txBody>
          <a:bodyPr wrap="square">
            <a:spAutoFit/>
          </a:bodyPr>
          <a:lstStyle>
            <a:lvl1pPr marL="114300" indent="-114300">
              <a:defRPr sz="1200">
                <a:solidFill>
                  <a:srgbClr val="000000"/>
                </a:solidFill>
                <a:latin typeface="Arial" pitchFamily="34" charset="0"/>
              </a:defRPr>
            </a:lvl1pPr>
            <a:lvl2pPr>
              <a:defRPr sz="1200">
                <a:solidFill>
                  <a:srgbClr val="000000"/>
                </a:solidFill>
                <a:latin typeface="Arial" pitchFamily="34" charset="0"/>
              </a:defRPr>
            </a:lvl2pPr>
            <a:lvl3pPr>
              <a:defRPr sz="1200">
                <a:solidFill>
                  <a:srgbClr val="000000"/>
                </a:solidFill>
                <a:latin typeface="Arial" pitchFamily="34" charset="0"/>
              </a:defRPr>
            </a:lvl3pPr>
            <a:lvl4pPr>
              <a:defRPr sz="1200">
                <a:solidFill>
                  <a:srgbClr val="000000"/>
                </a:solidFill>
                <a:latin typeface="Arial" pitchFamily="34" charset="0"/>
              </a:defRPr>
            </a:lvl4pPr>
            <a:lvl5pPr>
              <a:defRPr sz="1200">
                <a:solidFill>
                  <a:srgbClr val="000000"/>
                </a:solidFill>
                <a:latin typeface="Arial" pitchFamily="34" charset="0"/>
              </a:defRPr>
            </a:lvl5pPr>
            <a:lvl6pPr algn="ctr" eaLnBrk="0" fontAlgn="base" hangingPunct="0">
              <a:spcBef>
                <a:spcPct val="50000"/>
              </a:spcBef>
              <a:spcAft>
                <a:spcPct val="0"/>
              </a:spcAft>
              <a:defRPr sz="1200">
                <a:solidFill>
                  <a:srgbClr val="000000"/>
                </a:solidFill>
                <a:latin typeface="Arial" pitchFamily="34" charset="0"/>
              </a:defRPr>
            </a:lvl6pPr>
            <a:lvl7pPr algn="ctr" eaLnBrk="0" fontAlgn="base" hangingPunct="0">
              <a:spcBef>
                <a:spcPct val="50000"/>
              </a:spcBef>
              <a:spcAft>
                <a:spcPct val="0"/>
              </a:spcAft>
              <a:defRPr sz="1200">
                <a:solidFill>
                  <a:srgbClr val="000000"/>
                </a:solidFill>
                <a:latin typeface="Arial" pitchFamily="34" charset="0"/>
              </a:defRPr>
            </a:lvl7pPr>
            <a:lvl8pPr algn="ctr" eaLnBrk="0" fontAlgn="base" hangingPunct="0">
              <a:spcBef>
                <a:spcPct val="50000"/>
              </a:spcBef>
              <a:spcAft>
                <a:spcPct val="0"/>
              </a:spcAft>
              <a:defRPr sz="1200">
                <a:solidFill>
                  <a:srgbClr val="000000"/>
                </a:solidFill>
                <a:latin typeface="Arial" pitchFamily="34" charset="0"/>
              </a:defRPr>
            </a:lvl8pPr>
            <a:lvl9pPr algn="ctr" eaLnBrk="0" fontAlgn="base" hangingPunct="0">
              <a:spcBef>
                <a:spcPct val="50000"/>
              </a:spcBef>
              <a:spcAft>
                <a:spcPct val="0"/>
              </a:spcAft>
              <a:defRPr sz="1200">
                <a:solidFill>
                  <a:srgbClr val="000000"/>
                </a:solidFill>
                <a:latin typeface="Arial" pitchFamily="34" charset="0"/>
              </a:defRPr>
            </a:lvl9pPr>
          </a:lstStyle>
          <a:p>
            <a:pPr marL="114300" marR="0" lvl="0" indent="-114300" algn="l" defTabSz="914400" eaLnBrk="1" fontAlgn="auto" latinLnBrk="0" hangingPunct="1">
              <a:lnSpc>
                <a:spcPct val="100000"/>
              </a:lnSpc>
              <a:spcBef>
                <a:spcPts val="0"/>
              </a:spcBef>
              <a:spcAft>
                <a:spcPts val="0"/>
              </a:spcAft>
              <a:buClr>
                <a:srgbClr val="339966"/>
              </a:buClr>
              <a:buSzTx/>
              <a:buFontTx/>
              <a:buChar char="•"/>
              <a:tabLst/>
              <a:defRPr/>
            </a:pPr>
            <a:r>
              <a:rPr lang="en-US" altLang="en-US" sz="1100" dirty="0">
                <a:solidFill>
                  <a:schemeClr val="tx1"/>
                </a:solidFill>
                <a:latin typeface="+mn-lt"/>
              </a:rPr>
              <a:t>Once, the target variable is defined, we need to define what kind of information we have that may help us predict the Target well in advance.</a:t>
            </a:r>
          </a:p>
          <a:p>
            <a:pPr marL="114300" marR="0" lvl="0" indent="-114300" algn="l" defTabSz="914400" eaLnBrk="1" fontAlgn="auto" latinLnBrk="0" hangingPunct="1">
              <a:lnSpc>
                <a:spcPct val="100000"/>
              </a:lnSpc>
              <a:spcBef>
                <a:spcPts val="0"/>
              </a:spcBef>
              <a:spcAft>
                <a:spcPts val="0"/>
              </a:spcAft>
              <a:buClr>
                <a:srgbClr val="339966"/>
              </a:buClr>
              <a:buSzTx/>
              <a:buFontTx/>
              <a:buChar char="•"/>
              <a:tabLst/>
              <a:defRPr/>
            </a:pPr>
            <a:r>
              <a:rPr lang="en-US" altLang="en-US" sz="1100" dirty="0">
                <a:solidFill>
                  <a:schemeClr val="tx1"/>
                </a:solidFill>
                <a:latin typeface="+mn-lt"/>
              </a:rPr>
              <a:t>The set of attributes that may be used to predict the target variables are called predictor/explanatory/independent variables </a:t>
            </a:r>
          </a:p>
        </p:txBody>
      </p:sp>
      <p:graphicFrame>
        <p:nvGraphicFramePr>
          <p:cNvPr id="21" name="Group 63">
            <a:extLst>
              <a:ext uri="{FF2B5EF4-FFF2-40B4-BE49-F238E27FC236}">
                <a16:creationId xmlns:a16="http://schemas.microsoft.com/office/drawing/2014/main" id="{EA650FAE-CED2-4CB4-AA69-E29527C38DDB}"/>
              </a:ext>
            </a:extLst>
          </p:cNvPr>
          <p:cNvGraphicFramePr>
            <a:graphicFrameLocks/>
          </p:cNvGraphicFramePr>
          <p:nvPr/>
        </p:nvGraphicFramePr>
        <p:xfrm>
          <a:off x="396196" y="3931416"/>
          <a:ext cx="11293360" cy="1996146"/>
        </p:xfrm>
        <a:graphic>
          <a:graphicData uri="http://schemas.openxmlformats.org/drawingml/2006/table">
            <a:tbl>
              <a:tblPr/>
              <a:tblGrid>
                <a:gridCol w="5647764">
                  <a:extLst>
                    <a:ext uri="{9D8B030D-6E8A-4147-A177-3AD203B41FA5}">
                      <a16:colId xmlns:a16="http://schemas.microsoft.com/office/drawing/2014/main" val="20000"/>
                    </a:ext>
                  </a:extLst>
                </a:gridCol>
                <a:gridCol w="5645596">
                  <a:extLst>
                    <a:ext uri="{9D8B030D-6E8A-4147-A177-3AD203B41FA5}">
                      <a16:colId xmlns:a16="http://schemas.microsoft.com/office/drawing/2014/main" val="20001"/>
                    </a:ext>
                  </a:extLst>
                </a:gridCol>
              </a:tblGrid>
              <a:tr h="381504">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200" b="1" i="0" u="none" strike="noStrike" cap="none" normalizeH="0" baseline="0" dirty="0">
                          <a:ln>
                            <a:noFill/>
                          </a:ln>
                          <a:solidFill>
                            <a:schemeClr val="bg1"/>
                          </a:solidFill>
                          <a:effectLst/>
                          <a:latin typeface="Arial" pitchFamily="34" charset="0"/>
                        </a:rPr>
                        <a:t>Type of Independent Variable</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B73A7"/>
                    </a:solid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200" b="1" i="0" u="none" strike="noStrike" cap="none" normalizeH="0" baseline="0" dirty="0">
                          <a:ln>
                            <a:noFill/>
                          </a:ln>
                          <a:solidFill>
                            <a:schemeClr val="bg1"/>
                          </a:solidFill>
                          <a:effectLst/>
                          <a:latin typeface="Arial" pitchFamily="34" charset="0"/>
                        </a:rPr>
                        <a:t>Example</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B73A7"/>
                    </a:solidFill>
                  </a:tcPr>
                </a:tc>
                <a:extLst>
                  <a:ext uri="{0D108BD9-81ED-4DB2-BD59-A6C34878D82A}">
                    <a16:rowId xmlns:a16="http://schemas.microsoft.com/office/drawing/2014/main" val="10000"/>
                  </a:ext>
                </a:extLst>
              </a:tr>
              <a:tr h="381504">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a:ln>
                            <a:noFill/>
                          </a:ln>
                          <a:solidFill>
                            <a:srgbClr val="000000"/>
                          </a:solidFill>
                          <a:effectLst/>
                          <a:latin typeface="+mn-lt"/>
                        </a:rPr>
                        <a:t>Demographic</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Industry, Plan Age, Age of Company, Total Participants</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504">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a:ln>
                            <a:noFill/>
                          </a:ln>
                          <a:solidFill>
                            <a:srgbClr val="000000"/>
                          </a:solidFill>
                          <a:effectLst/>
                          <a:latin typeface="+mn-lt"/>
                        </a:rPr>
                        <a:t>Geographical</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a:ln>
                            <a:noFill/>
                          </a:ln>
                          <a:solidFill>
                            <a:srgbClr val="000000"/>
                          </a:solidFill>
                          <a:effectLst/>
                          <a:latin typeface="+mn-lt"/>
                        </a:rPr>
                        <a:t>State, Zip code, Area</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0130">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Internal performance</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a:ln>
                            <a:noFill/>
                          </a:ln>
                          <a:solidFill>
                            <a:srgbClr val="000000"/>
                          </a:solidFill>
                          <a:effectLst/>
                          <a:latin typeface="+mn-lt"/>
                        </a:rPr>
                        <a:t>Average account balance, average employee/employer contribution</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504">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Economic Factors</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Economic variables</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626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402788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2" name="Rectangle 1">
            <a:extLst>
              <a:ext uri="{FF2B5EF4-FFF2-40B4-BE49-F238E27FC236}">
                <a16:creationId xmlns:a16="http://schemas.microsoft.com/office/drawing/2014/main" id="{5505AD40-B7C6-4D78-92B1-B6DC6D72DFEC}"/>
              </a:ext>
            </a:extLst>
          </p:cNvPr>
          <p:cNvSpPr/>
          <p:nvPr/>
        </p:nvSpPr>
        <p:spPr>
          <a:xfrm>
            <a:off x="1023257" y="3429000"/>
            <a:ext cx="9982200" cy="22315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Data Collection (2/3)</a:t>
            </a:r>
          </a:p>
        </p:txBody>
      </p:sp>
      <p:sp>
        <p:nvSpPr>
          <p:cNvPr id="15" name="TextBox 14">
            <a:extLst>
              <a:ext uri="{FF2B5EF4-FFF2-40B4-BE49-F238E27FC236}">
                <a16:creationId xmlns:a16="http://schemas.microsoft.com/office/drawing/2014/main" id="{86FCDA32-4E46-43CC-9580-0E870CF5E3F5}"/>
              </a:ext>
            </a:extLst>
          </p:cNvPr>
          <p:cNvSpPr txBox="1"/>
          <p:nvPr/>
        </p:nvSpPr>
        <p:spPr>
          <a:xfrm>
            <a:off x="380996" y="955421"/>
            <a:ext cx="11430006" cy="461665"/>
          </a:xfrm>
          <a:prstGeom prst="rect">
            <a:avLst/>
          </a:prstGeom>
          <a:noFill/>
        </p:spPr>
        <p:txBody>
          <a:bodyPr wrap="square" rtlCol="0">
            <a:spAutoFit/>
          </a:bodyPr>
          <a:lstStyle/>
          <a:p>
            <a:r>
              <a:rPr lang="en-US" sz="1200" b="1" u="sng" dirty="0"/>
              <a:t>Observation and Performance window </a:t>
            </a:r>
            <a:r>
              <a:rPr lang="en-US" sz="1200" b="1" dirty="0"/>
              <a:t>– data collection is done over two different periods of time referred as observation and performance period</a:t>
            </a:r>
            <a:r>
              <a:rPr lang="en-US" sz="1200" b="1" u="sng" dirty="0"/>
              <a:t>. </a:t>
            </a:r>
          </a:p>
          <a:p>
            <a:endParaRPr lang="en-US" sz="1200" dirty="0"/>
          </a:p>
        </p:txBody>
      </p:sp>
      <p:graphicFrame>
        <p:nvGraphicFramePr>
          <p:cNvPr id="7" name="Group 49">
            <a:extLst>
              <a:ext uri="{FF2B5EF4-FFF2-40B4-BE49-F238E27FC236}">
                <a16:creationId xmlns:a16="http://schemas.microsoft.com/office/drawing/2014/main" id="{0A5C4E8C-46D1-4518-A10B-AE2BE7117507}"/>
              </a:ext>
            </a:extLst>
          </p:cNvPr>
          <p:cNvGraphicFramePr>
            <a:graphicFrameLocks/>
          </p:cNvGraphicFramePr>
          <p:nvPr>
            <p:extLst>
              <p:ext uri="{D42A27DB-BD31-4B8C-83A1-F6EECF244321}">
                <p14:modId xmlns:p14="http://schemas.microsoft.com/office/powerpoint/2010/main" val="806191371"/>
              </p:ext>
            </p:extLst>
          </p:nvPr>
        </p:nvGraphicFramePr>
        <p:xfrm>
          <a:off x="502443" y="1529847"/>
          <a:ext cx="11187113" cy="1648780"/>
        </p:xfrm>
        <a:graphic>
          <a:graphicData uri="http://schemas.openxmlformats.org/drawingml/2006/table">
            <a:tbl>
              <a:tblPr/>
              <a:tblGrid>
                <a:gridCol w="3226681">
                  <a:extLst>
                    <a:ext uri="{9D8B030D-6E8A-4147-A177-3AD203B41FA5}">
                      <a16:colId xmlns:a16="http://schemas.microsoft.com/office/drawing/2014/main" val="20000"/>
                    </a:ext>
                  </a:extLst>
                </a:gridCol>
                <a:gridCol w="7960432">
                  <a:extLst>
                    <a:ext uri="{9D8B030D-6E8A-4147-A177-3AD203B41FA5}">
                      <a16:colId xmlns:a16="http://schemas.microsoft.com/office/drawing/2014/main" val="20001"/>
                    </a:ext>
                  </a:extLst>
                </a:gridCol>
              </a:tblGrid>
              <a:tr h="417284">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400" b="1" i="0" u="none" strike="noStrike" cap="none" normalizeH="0" baseline="0">
                          <a:ln>
                            <a:noFill/>
                          </a:ln>
                          <a:solidFill>
                            <a:srgbClr val="000000"/>
                          </a:solidFill>
                          <a:effectLst/>
                          <a:latin typeface="Arial" pitchFamily="34" charset="0"/>
                        </a:rPr>
                        <a:t>Type</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B73A7"/>
                    </a:solid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400" b="1" i="0" u="none" strike="noStrike" cap="none" normalizeH="0" baseline="0">
                          <a:ln>
                            <a:noFill/>
                          </a:ln>
                          <a:solidFill>
                            <a:srgbClr val="000000"/>
                          </a:solidFill>
                          <a:effectLst/>
                          <a:latin typeface="Arial" pitchFamily="34" charset="0"/>
                        </a:rPr>
                        <a:t>Definition</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B73A7"/>
                    </a:solidFill>
                  </a:tcPr>
                </a:tc>
                <a:extLst>
                  <a:ext uri="{0D108BD9-81ED-4DB2-BD59-A6C34878D82A}">
                    <a16:rowId xmlns:a16="http://schemas.microsoft.com/office/drawing/2014/main" val="10000"/>
                  </a:ext>
                </a:extLst>
              </a:tr>
              <a:tr h="615748">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200" b="0" i="0" u="none" strike="noStrike" cap="none" normalizeH="0" baseline="0">
                          <a:ln>
                            <a:noFill/>
                          </a:ln>
                          <a:solidFill>
                            <a:srgbClr val="000000"/>
                          </a:solidFill>
                          <a:effectLst/>
                          <a:latin typeface="Arial" pitchFamily="34" charset="0"/>
                        </a:rPr>
                        <a:t>Observation Period</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200" b="0" i="0" u="none" strike="noStrike" cap="none" normalizeH="0" baseline="0">
                          <a:ln>
                            <a:noFill/>
                          </a:ln>
                          <a:solidFill>
                            <a:srgbClr val="000000"/>
                          </a:solidFill>
                          <a:effectLst/>
                          <a:latin typeface="Arial" pitchFamily="34" charset="0"/>
                        </a:rPr>
                        <a:t>The time at which variables used for prediction are measure. All the independent variables are calculated from this period.</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5748">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200" b="0" i="0" u="none" strike="noStrike" cap="none" normalizeH="0" baseline="0">
                          <a:ln>
                            <a:noFill/>
                          </a:ln>
                          <a:solidFill>
                            <a:srgbClr val="000000"/>
                          </a:solidFill>
                          <a:effectLst/>
                          <a:latin typeface="Arial" pitchFamily="34" charset="0"/>
                        </a:rPr>
                        <a:t>Performance Period</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200" b="0" i="0" u="none" strike="noStrike" cap="none" normalizeH="0" baseline="0" dirty="0">
                          <a:ln>
                            <a:noFill/>
                          </a:ln>
                          <a:solidFill>
                            <a:srgbClr val="000000"/>
                          </a:solidFill>
                          <a:effectLst/>
                          <a:latin typeface="Arial" pitchFamily="34" charset="0"/>
                        </a:rPr>
                        <a:t>The time period over which the dependent variables or the target variables are been tracked. The dependent variables are calculated from this period</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 name="Line 32">
            <a:extLst>
              <a:ext uri="{FF2B5EF4-FFF2-40B4-BE49-F238E27FC236}">
                <a16:creationId xmlns:a16="http://schemas.microsoft.com/office/drawing/2014/main" id="{99200D8A-5729-48CA-855A-92242C0C1728}"/>
              </a:ext>
            </a:extLst>
          </p:cNvPr>
          <p:cNvSpPr>
            <a:spLocks noChangeShapeType="1"/>
          </p:cNvSpPr>
          <p:nvPr/>
        </p:nvSpPr>
        <p:spPr bwMode="auto">
          <a:xfrm flipV="1">
            <a:off x="1911350" y="4396492"/>
            <a:ext cx="7431087" cy="9525"/>
          </a:xfrm>
          <a:prstGeom prst="line">
            <a:avLst/>
          </a:prstGeom>
          <a:noFill/>
          <a:ln w="28575">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8000">
                      <a:gamma/>
                      <a:shade val="60000"/>
                      <a:invGamma/>
                    </a:srgbClr>
                  </a:outerShdw>
                </a:effectLst>
              </a14:hiddenEffects>
            </a:ext>
          </a:extLst>
        </p:spPr>
        <p:txBody>
          <a:bodyPr anchor="ctr"/>
          <a:lstStyle/>
          <a:p>
            <a:endParaRPr lang="en-US"/>
          </a:p>
        </p:txBody>
      </p:sp>
      <p:sp>
        <p:nvSpPr>
          <p:cNvPr id="10" name="Line 35">
            <a:extLst>
              <a:ext uri="{FF2B5EF4-FFF2-40B4-BE49-F238E27FC236}">
                <a16:creationId xmlns:a16="http://schemas.microsoft.com/office/drawing/2014/main" id="{71B0D14F-7866-4B02-8004-36F3D2B138B1}"/>
              </a:ext>
            </a:extLst>
          </p:cNvPr>
          <p:cNvSpPr>
            <a:spLocks noChangeShapeType="1"/>
          </p:cNvSpPr>
          <p:nvPr/>
        </p:nvSpPr>
        <p:spPr bwMode="auto">
          <a:xfrm>
            <a:off x="5541962" y="3871030"/>
            <a:ext cx="0" cy="1130300"/>
          </a:xfrm>
          <a:prstGeom prst="line">
            <a:avLst/>
          </a:prstGeom>
          <a:noFill/>
          <a:ln w="28575">
            <a:solidFill>
              <a:srgbClr val="99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99CC00">
                      <a:gamma/>
                      <a:shade val="60000"/>
                      <a:invGamma/>
                    </a:srgbClr>
                  </a:outerShdw>
                </a:effectLst>
              </a14:hiddenEffects>
            </a:ext>
          </a:extLst>
        </p:spPr>
        <p:txBody>
          <a:bodyPr anchor="ctr"/>
          <a:lstStyle/>
          <a:p>
            <a:endParaRPr lang="en-US"/>
          </a:p>
        </p:txBody>
      </p:sp>
      <p:sp>
        <p:nvSpPr>
          <p:cNvPr id="11" name="Text Box 36">
            <a:extLst>
              <a:ext uri="{FF2B5EF4-FFF2-40B4-BE49-F238E27FC236}">
                <a16:creationId xmlns:a16="http://schemas.microsoft.com/office/drawing/2014/main" id="{4DEA874B-9101-46EF-B733-702FA757B419}"/>
              </a:ext>
            </a:extLst>
          </p:cNvPr>
          <p:cNvSpPr txBox="1">
            <a:spLocks noChangeArrowheads="1"/>
          </p:cNvSpPr>
          <p:nvPr/>
        </p:nvSpPr>
        <p:spPr bwMode="auto">
          <a:xfrm>
            <a:off x="1724025" y="4585405"/>
            <a:ext cx="995362" cy="274637"/>
          </a:xfrm>
          <a:prstGeom prst="rect">
            <a:avLst/>
          </a:prstGeom>
          <a:solidFill>
            <a:srgbClr val="0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000">
                      <a:gamma/>
                      <a:shade val="60000"/>
                      <a:invGamma/>
                    </a:srgbClr>
                  </a:outerShdw>
                </a:effectLst>
              </a14:hiddenEffects>
            </a:ext>
          </a:extLst>
        </p:spPr>
        <p:txBody>
          <a:bodyPr>
            <a:spAutoFit/>
          </a:bodyPr>
          <a:lstStyle>
            <a:lvl1pPr marL="114300" indent="-114300">
              <a:defRPr sz="1200">
                <a:solidFill>
                  <a:srgbClr val="000000"/>
                </a:solidFill>
                <a:latin typeface="Arial" pitchFamily="34" charset="0"/>
              </a:defRPr>
            </a:lvl1pPr>
            <a:lvl2pPr>
              <a:defRPr sz="1200">
                <a:solidFill>
                  <a:srgbClr val="000000"/>
                </a:solidFill>
                <a:latin typeface="Arial" pitchFamily="34" charset="0"/>
              </a:defRPr>
            </a:lvl2pPr>
            <a:lvl3pPr>
              <a:defRPr sz="1200">
                <a:solidFill>
                  <a:srgbClr val="000000"/>
                </a:solidFill>
                <a:latin typeface="Arial" pitchFamily="34" charset="0"/>
              </a:defRPr>
            </a:lvl3pPr>
            <a:lvl4pPr>
              <a:defRPr sz="1200">
                <a:solidFill>
                  <a:srgbClr val="000000"/>
                </a:solidFill>
                <a:latin typeface="Arial" pitchFamily="34" charset="0"/>
              </a:defRPr>
            </a:lvl4pPr>
            <a:lvl5pPr>
              <a:defRPr sz="1200">
                <a:solidFill>
                  <a:srgbClr val="000000"/>
                </a:solidFill>
                <a:latin typeface="Arial" pitchFamily="34" charset="0"/>
              </a:defRPr>
            </a:lvl5pPr>
            <a:lvl6pPr algn="ctr" eaLnBrk="0" fontAlgn="base" hangingPunct="0">
              <a:spcBef>
                <a:spcPct val="50000"/>
              </a:spcBef>
              <a:spcAft>
                <a:spcPct val="0"/>
              </a:spcAft>
              <a:defRPr sz="1200">
                <a:solidFill>
                  <a:srgbClr val="000000"/>
                </a:solidFill>
                <a:latin typeface="Arial" pitchFamily="34" charset="0"/>
              </a:defRPr>
            </a:lvl6pPr>
            <a:lvl7pPr algn="ctr" eaLnBrk="0" fontAlgn="base" hangingPunct="0">
              <a:spcBef>
                <a:spcPct val="50000"/>
              </a:spcBef>
              <a:spcAft>
                <a:spcPct val="0"/>
              </a:spcAft>
              <a:defRPr sz="1200">
                <a:solidFill>
                  <a:srgbClr val="000000"/>
                </a:solidFill>
                <a:latin typeface="Arial" pitchFamily="34" charset="0"/>
              </a:defRPr>
            </a:lvl7pPr>
            <a:lvl8pPr algn="ctr" eaLnBrk="0" fontAlgn="base" hangingPunct="0">
              <a:spcBef>
                <a:spcPct val="50000"/>
              </a:spcBef>
              <a:spcAft>
                <a:spcPct val="0"/>
              </a:spcAft>
              <a:defRPr sz="1200">
                <a:solidFill>
                  <a:srgbClr val="000000"/>
                </a:solidFill>
                <a:latin typeface="Arial" pitchFamily="34" charset="0"/>
              </a:defRPr>
            </a:lvl8pPr>
            <a:lvl9pPr algn="ctr" eaLnBrk="0" fontAlgn="base" hangingPunct="0">
              <a:spcBef>
                <a:spcPct val="50000"/>
              </a:spcBef>
              <a:spcAft>
                <a:spcPct val="0"/>
              </a:spcAft>
              <a:defRPr sz="1200">
                <a:solidFill>
                  <a:srgbClr val="000000"/>
                </a:solidFill>
                <a:latin typeface="Arial" pitchFamily="34" charset="0"/>
              </a:defRPr>
            </a:lvl9pPr>
          </a:lstStyle>
          <a:p>
            <a:r>
              <a:rPr lang="en-US" altLang="en-US" b="1" dirty="0">
                <a:solidFill>
                  <a:schemeClr val="bg1"/>
                </a:solidFill>
              </a:rPr>
              <a:t>Jan’18</a:t>
            </a:r>
          </a:p>
        </p:txBody>
      </p:sp>
      <p:sp>
        <p:nvSpPr>
          <p:cNvPr id="12" name="Text Box 38">
            <a:extLst>
              <a:ext uri="{FF2B5EF4-FFF2-40B4-BE49-F238E27FC236}">
                <a16:creationId xmlns:a16="http://schemas.microsoft.com/office/drawing/2014/main" id="{E27603D0-708A-4998-B4D3-F22435861514}"/>
              </a:ext>
            </a:extLst>
          </p:cNvPr>
          <p:cNvSpPr txBox="1">
            <a:spLocks noChangeArrowheads="1"/>
          </p:cNvSpPr>
          <p:nvPr/>
        </p:nvSpPr>
        <p:spPr bwMode="auto">
          <a:xfrm>
            <a:off x="4268787" y="4596517"/>
            <a:ext cx="995363" cy="274638"/>
          </a:xfrm>
          <a:prstGeom prst="rect">
            <a:avLst/>
          </a:prstGeom>
          <a:solidFill>
            <a:srgbClr val="0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000">
                      <a:gamma/>
                      <a:shade val="60000"/>
                      <a:invGamma/>
                    </a:srgbClr>
                  </a:outerShdw>
                </a:effectLst>
              </a14:hiddenEffects>
            </a:ext>
          </a:extLst>
        </p:spPr>
        <p:txBody>
          <a:bodyPr>
            <a:spAutoFit/>
          </a:bodyPr>
          <a:lstStyle>
            <a:lvl1pPr marL="114300" indent="-114300">
              <a:defRPr sz="1200">
                <a:solidFill>
                  <a:srgbClr val="000000"/>
                </a:solidFill>
                <a:latin typeface="Arial" pitchFamily="34" charset="0"/>
              </a:defRPr>
            </a:lvl1pPr>
            <a:lvl2pPr>
              <a:defRPr sz="1200">
                <a:solidFill>
                  <a:srgbClr val="000000"/>
                </a:solidFill>
                <a:latin typeface="Arial" pitchFamily="34" charset="0"/>
              </a:defRPr>
            </a:lvl2pPr>
            <a:lvl3pPr>
              <a:defRPr sz="1200">
                <a:solidFill>
                  <a:srgbClr val="000000"/>
                </a:solidFill>
                <a:latin typeface="Arial" pitchFamily="34" charset="0"/>
              </a:defRPr>
            </a:lvl3pPr>
            <a:lvl4pPr>
              <a:defRPr sz="1200">
                <a:solidFill>
                  <a:srgbClr val="000000"/>
                </a:solidFill>
                <a:latin typeface="Arial" pitchFamily="34" charset="0"/>
              </a:defRPr>
            </a:lvl4pPr>
            <a:lvl5pPr>
              <a:defRPr sz="1200">
                <a:solidFill>
                  <a:srgbClr val="000000"/>
                </a:solidFill>
                <a:latin typeface="Arial" pitchFamily="34" charset="0"/>
              </a:defRPr>
            </a:lvl5pPr>
            <a:lvl6pPr algn="ctr" eaLnBrk="0" fontAlgn="base" hangingPunct="0">
              <a:spcBef>
                <a:spcPct val="50000"/>
              </a:spcBef>
              <a:spcAft>
                <a:spcPct val="0"/>
              </a:spcAft>
              <a:defRPr sz="1200">
                <a:solidFill>
                  <a:srgbClr val="000000"/>
                </a:solidFill>
                <a:latin typeface="Arial" pitchFamily="34" charset="0"/>
              </a:defRPr>
            </a:lvl6pPr>
            <a:lvl7pPr algn="ctr" eaLnBrk="0" fontAlgn="base" hangingPunct="0">
              <a:spcBef>
                <a:spcPct val="50000"/>
              </a:spcBef>
              <a:spcAft>
                <a:spcPct val="0"/>
              </a:spcAft>
              <a:defRPr sz="1200">
                <a:solidFill>
                  <a:srgbClr val="000000"/>
                </a:solidFill>
                <a:latin typeface="Arial" pitchFamily="34" charset="0"/>
              </a:defRPr>
            </a:lvl7pPr>
            <a:lvl8pPr algn="ctr" eaLnBrk="0" fontAlgn="base" hangingPunct="0">
              <a:spcBef>
                <a:spcPct val="50000"/>
              </a:spcBef>
              <a:spcAft>
                <a:spcPct val="0"/>
              </a:spcAft>
              <a:defRPr sz="1200">
                <a:solidFill>
                  <a:srgbClr val="000000"/>
                </a:solidFill>
                <a:latin typeface="Arial" pitchFamily="34" charset="0"/>
              </a:defRPr>
            </a:lvl8pPr>
            <a:lvl9pPr algn="ctr" eaLnBrk="0" fontAlgn="base" hangingPunct="0">
              <a:spcBef>
                <a:spcPct val="50000"/>
              </a:spcBef>
              <a:spcAft>
                <a:spcPct val="0"/>
              </a:spcAft>
              <a:defRPr sz="1200">
                <a:solidFill>
                  <a:srgbClr val="000000"/>
                </a:solidFill>
                <a:latin typeface="Arial" pitchFamily="34" charset="0"/>
              </a:defRPr>
            </a:lvl9pPr>
          </a:lstStyle>
          <a:p>
            <a:r>
              <a:rPr lang="en-US" altLang="en-US" b="1" dirty="0">
                <a:solidFill>
                  <a:schemeClr val="bg1"/>
                </a:solidFill>
              </a:rPr>
              <a:t>Dec’18</a:t>
            </a:r>
          </a:p>
        </p:txBody>
      </p:sp>
      <p:sp>
        <p:nvSpPr>
          <p:cNvPr id="13" name="Text Box 39">
            <a:extLst>
              <a:ext uri="{FF2B5EF4-FFF2-40B4-BE49-F238E27FC236}">
                <a16:creationId xmlns:a16="http://schemas.microsoft.com/office/drawing/2014/main" id="{833FC122-00E4-42C3-9B0C-3EEADA38C24A}"/>
              </a:ext>
            </a:extLst>
          </p:cNvPr>
          <p:cNvSpPr txBox="1">
            <a:spLocks noChangeArrowheads="1"/>
          </p:cNvSpPr>
          <p:nvPr/>
        </p:nvSpPr>
        <p:spPr bwMode="auto">
          <a:xfrm>
            <a:off x="5802312" y="4606042"/>
            <a:ext cx="995363" cy="274638"/>
          </a:xfrm>
          <a:prstGeom prst="rect">
            <a:avLst/>
          </a:prstGeom>
          <a:solidFill>
            <a:srgbClr val="0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000">
                      <a:gamma/>
                      <a:shade val="60000"/>
                      <a:invGamma/>
                    </a:srgbClr>
                  </a:outerShdw>
                </a:effectLst>
              </a14:hiddenEffects>
            </a:ext>
          </a:extLst>
        </p:spPr>
        <p:txBody>
          <a:bodyPr>
            <a:spAutoFit/>
          </a:bodyPr>
          <a:lstStyle>
            <a:lvl1pPr marL="114300" indent="-114300">
              <a:defRPr sz="1200">
                <a:solidFill>
                  <a:srgbClr val="000000"/>
                </a:solidFill>
                <a:latin typeface="Arial" pitchFamily="34" charset="0"/>
              </a:defRPr>
            </a:lvl1pPr>
            <a:lvl2pPr>
              <a:defRPr sz="1200">
                <a:solidFill>
                  <a:srgbClr val="000000"/>
                </a:solidFill>
                <a:latin typeface="Arial" pitchFamily="34" charset="0"/>
              </a:defRPr>
            </a:lvl2pPr>
            <a:lvl3pPr>
              <a:defRPr sz="1200">
                <a:solidFill>
                  <a:srgbClr val="000000"/>
                </a:solidFill>
                <a:latin typeface="Arial" pitchFamily="34" charset="0"/>
              </a:defRPr>
            </a:lvl3pPr>
            <a:lvl4pPr>
              <a:defRPr sz="1200">
                <a:solidFill>
                  <a:srgbClr val="000000"/>
                </a:solidFill>
                <a:latin typeface="Arial" pitchFamily="34" charset="0"/>
              </a:defRPr>
            </a:lvl4pPr>
            <a:lvl5pPr>
              <a:defRPr sz="1200">
                <a:solidFill>
                  <a:srgbClr val="000000"/>
                </a:solidFill>
                <a:latin typeface="Arial" pitchFamily="34" charset="0"/>
              </a:defRPr>
            </a:lvl5pPr>
            <a:lvl6pPr algn="ctr" eaLnBrk="0" fontAlgn="base" hangingPunct="0">
              <a:spcBef>
                <a:spcPct val="50000"/>
              </a:spcBef>
              <a:spcAft>
                <a:spcPct val="0"/>
              </a:spcAft>
              <a:defRPr sz="1200">
                <a:solidFill>
                  <a:srgbClr val="000000"/>
                </a:solidFill>
                <a:latin typeface="Arial" pitchFamily="34" charset="0"/>
              </a:defRPr>
            </a:lvl6pPr>
            <a:lvl7pPr algn="ctr" eaLnBrk="0" fontAlgn="base" hangingPunct="0">
              <a:spcBef>
                <a:spcPct val="50000"/>
              </a:spcBef>
              <a:spcAft>
                <a:spcPct val="0"/>
              </a:spcAft>
              <a:defRPr sz="1200">
                <a:solidFill>
                  <a:srgbClr val="000000"/>
                </a:solidFill>
                <a:latin typeface="Arial" pitchFamily="34" charset="0"/>
              </a:defRPr>
            </a:lvl7pPr>
            <a:lvl8pPr algn="ctr" eaLnBrk="0" fontAlgn="base" hangingPunct="0">
              <a:spcBef>
                <a:spcPct val="50000"/>
              </a:spcBef>
              <a:spcAft>
                <a:spcPct val="0"/>
              </a:spcAft>
              <a:defRPr sz="1200">
                <a:solidFill>
                  <a:srgbClr val="000000"/>
                </a:solidFill>
                <a:latin typeface="Arial" pitchFamily="34" charset="0"/>
              </a:defRPr>
            </a:lvl8pPr>
            <a:lvl9pPr algn="ctr" eaLnBrk="0" fontAlgn="base" hangingPunct="0">
              <a:spcBef>
                <a:spcPct val="50000"/>
              </a:spcBef>
              <a:spcAft>
                <a:spcPct val="0"/>
              </a:spcAft>
              <a:defRPr sz="1200">
                <a:solidFill>
                  <a:srgbClr val="000000"/>
                </a:solidFill>
                <a:latin typeface="Arial" pitchFamily="34" charset="0"/>
              </a:defRPr>
            </a:lvl9pPr>
          </a:lstStyle>
          <a:p>
            <a:r>
              <a:rPr lang="en-US" altLang="en-US" b="1" dirty="0">
                <a:solidFill>
                  <a:schemeClr val="bg1"/>
                </a:solidFill>
              </a:rPr>
              <a:t>Jan’19</a:t>
            </a:r>
          </a:p>
        </p:txBody>
      </p:sp>
      <p:sp>
        <p:nvSpPr>
          <p:cNvPr id="14" name="Text Box 40">
            <a:extLst>
              <a:ext uri="{FF2B5EF4-FFF2-40B4-BE49-F238E27FC236}">
                <a16:creationId xmlns:a16="http://schemas.microsoft.com/office/drawing/2014/main" id="{2DE7B9A6-785B-4072-8920-09A3629991FD}"/>
              </a:ext>
            </a:extLst>
          </p:cNvPr>
          <p:cNvSpPr txBox="1">
            <a:spLocks noChangeArrowheads="1"/>
          </p:cNvSpPr>
          <p:nvPr/>
        </p:nvSpPr>
        <p:spPr bwMode="auto">
          <a:xfrm>
            <a:off x="8629650" y="4615567"/>
            <a:ext cx="995362" cy="274638"/>
          </a:xfrm>
          <a:prstGeom prst="rect">
            <a:avLst/>
          </a:prstGeom>
          <a:solidFill>
            <a:srgbClr val="008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000">
                      <a:gamma/>
                      <a:shade val="60000"/>
                      <a:invGamma/>
                    </a:srgbClr>
                  </a:outerShdw>
                </a:effectLst>
              </a14:hiddenEffects>
            </a:ext>
          </a:extLst>
        </p:spPr>
        <p:txBody>
          <a:bodyPr>
            <a:spAutoFit/>
          </a:bodyPr>
          <a:lstStyle>
            <a:lvl1pPr marL="114300" indent="-114300">
              <a:defRPr sz="1200">
                <a:solidFill>
                  <a:srgbClr val="000000"/>
                </a:solidFill>
                <a:latin typeface="Arial" pitchFamily="34" charset="0"/>
              </a:defRPr>
            </a:lvl1pPr>
            <a:lvl2pPr>
              <a:defRPr sz="1200">
                <a:solidFill>
                  <a:srgbClr val="000000"/>
                </a:solidFill>
                <a:latin typeface="Arial" pitchFamily="34" charset="0"/>
              </a:defRPr>
            </a:lvl2pPr>
            <a:lvl3pPr>
              <a:defRPr sz="1200">
                <a:solidFill>
                  <a:srgbClr val="000000"/>
                </a:solidFill>
                <a:latin typeface="Arial" pitchFamily="34" charset="0"/>
              </a:defRPr>
            </a:lvl3pPr>
            <a:lvl4pPr>
              <a:defRPr sz="1200">
                <a:solidFill>
                  <a:srgbClr val="000000"/>
                </a:solidFill>
                <a:latin typeface="Arial" pitchFamily="34" charset="0"/>
              </a:defRPr>
            </a:lvl4pPr>
            <a:lvl5pPr>
              <a:defRPr sz="1200">
                <a:solidFill>
                  <a:srgbClr val="000000"/>
                </a:solidFill>
                <a:latin typeface="Arial" pitchFamily="34" charset="0"/>
              </a:defRPr>
            </a:lvl5pPr>
            <a:lvl6pPr algn="ctr" eaLnBrk="0" fontAlgn="base" hangingPunct="0">
              <a:spcBef>
                <a:spcPct val="50000"/>
              </a:spcBef>
              <a:spcAft>
                <a:spcPct val="0"/>
              </a:spcAft>
              <a:defRPr sz="1200">
                <a:solidFill>
                  <a:srgbClr val="000000"/>
                </a:solidFill>
                <a:latin typeface="Arial" pitchFamily="34" charset="0"/>
              </a:defRPr>
            </a:lvl6pPr>
            <a:lvl7pPr algn="ctr" eaLnBrk="0" fontAlgn="base" hangingPunct="0">
              <a:spcBef>
                <a:spcPct val="50000"/>
              </a:spcBef>
              <a:spcAft>
                <a:spcPct val="0"/>
              </a:spcAft>
              <a:defRPr sz="1200">
                <a:solidFill>
                  <a:srgbClr val="000000"/>
                </a:solidFill>
                <a:latin typeface="Arial" pitchFamily="34" charset="0"/>
              </a:defRPr>
            </a:lvl7pPr>
            <a:lvl8pPr algn="ctr" eaLnBrk="0" fontAlgn="base" hangingPunct="0">
              <a:spcBef>
                <a:spcPct val="50000"/>
              </a:spcBef>
              <a:spcAft>
                <a:spcPct val="0"/>
              </a:spcAft>
              <a:defRPr sz="1200">
                <a:solidFill>
                  <a:srgbClr val="000000"/>
                </a:solidFill>
                <a:latin typeface="Arial" pitchFamily="34" charset="0"/>
              </a:defRPr>
            </a:lvl8pPr>
            <a:lvl9pPr algn="ctr" eaLnBrk="0" fontAlgn="base" hangingPunct="0">
              <a:spcBef>
                <a:spcPct val="50000"/>
              </a:spcBef>
              <a:spcAft>
                <a:spcPct val="0"/>
              </a:spcAft>
              <a:defRPr sz="1200">
                <a:solidFill>
                  <a:srgbClr val="000000"/>
                </a:solidFill>
                <a:latin typeface="Arial" pitchFamily="34" charset="0"/>
              </a:defRPr>
            </a:lvl9pPr>
          </a:lstStyle>
          <a:p>
            <a:r>
              <a:rPr lang="en-US" altLang="en-US" b="1" dirty="0">
                <a:solidFill>
                  <a:schemeClr val="bg1"/>
                </a:solidFill>
              </a:rPr>
              <a:t>Dec’19</a:t>
            </a:r>
          </a:p>
        </p:txBody>
      </p:sp>
      <p:sp>
        <p:nvSpPr>
          <p:cNvPr id="16" name="Text Box 41">
            <a:extLst>
              <a:ext uri="{FF2B5EF4-FFF2-40B4-BE49-F238E27FC236}">
                <a16:creationId xmlns:a16="http://schemas.microsoft.com/office/drawing/2014/main" id="{464F16C2-014F-42D5-AA6D-B1CBB68C904E}"/>
              </a:ext>
            </a:extLst>
          </p:cNvPr>
          <p:cNvSpPr txBox="1">
            <a:spLocks noChangeArrowheads="1"/>
          </p:cNvSpPr>
          <p:nvPr/>
        </p:nvSpPr>
        <p:spPr bwMode="auto">
          <a:xfrm>
            <a:off x="2219325" y="3983742"/>
            <a:ext cx="2868612" cy="274638"/>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gamma/>
                      <a:shade val="60000"/>
                      <a:invGamma/>
                    </a:srgbClr>
                  </a:outerShdw>
                </a:effectLst>
              </a14:hiddenEffects>
            </a:ext>
          </a:extLst>
        </p:spPr>
        <p:txBody>
          <a:bodyPr>
            <a:spAutoFit/>
          </a:bodyPr>
          <a:lstStyle>
            <a:lvl1pPr marL="114300" indent="-114300">
              <a:defRPr sz="1200">
                <a:solidFill>
                  <a:srgbClr val="000000"/>
                </a:solidFill>
                <a:latin typeface="Arial" pitchFamily="34" charset="0"/>
              </a:defRPr>
            </a:lvl1pPr>
            <a:lvl2pPr>
              <a:defRPr sz="1200">
                <a:solidFill>
                  <a:srgbClr val="000000"/>
                </a:solidFill>
                <a:latin typeface="Arial" pitchFamily="34" charset="0"/>
              </a:defRPr>
            </a:lvl2pPr>
            <a:lvl3pPr>
              <a:defRPr sz="1200">
                <a:solidFill>
                  <a:srgbClr val="000000"/>
                </a:solidFill>
                <a:latin typeface="Arial" pitchFamily="34" charset="0"/>
              </a:defRPr>
            </a:lvl3pPr>
            <a:lvl4pPr>
              <a:defRPr sz="1200">
                <a:solidFill>
                  <a:srgbClr val="000000"/>
                </a:solidFill>
                <a:latin typeface="Arial" pitchFamily="34" charset="0"/>
              </a:defRPr>
            </a:lvl4pPr>
            <a:lvl5pPr>
              <a:defRPr sz="1200">
                <a:solidFill>
                  <a:srgbClr val="000000"/>
                </a:solidFill>
                <a:latin typeface="Arial" pitchFamily="34" charset="0"/>
              </a:defRPr>
            </a:lvl5pPr>
            <a:lvl6pPr algn="ctr" eaLnBrk="0" fontAlgn="base" hangingPunct="0">
              <a:spcBef>
                <a:spcPct val="50000"/>
              </a:spcBef>
              <a:spcAft>
                <a:spcPct val="0"/>
              </a:spcAft>
              <a:defRPr sz="1200">
                <a:solidFill>
                  <a:srgbClr val="000000"/>
                </a:solidFill>
                <a:latin typeface="Arial" pitchFamily="34" charset="0"/>
              </a:defRPr>
            </a:lvl6pPr>
            <a:lvl7pPr algn="ctr" eaLnBrk="0" fontAlgn="base" hangingPunct="0">
              <a:spcBef>
                <a:spcPct val="50000"/>
              </a:spcBef>
              <a:spcAft>
                <a:spcPct val="0"/>
              </a:spcAft>
              <a:defRPr sz="1200">
                <a:solidFill>
                  <a:srgbClr val="000000"/>
                </a:solidFill>
                <a:latin typeface="Arial" pitchFamily="34" charset="0"/>
              </a:defRPr>
            </a:lvl7pPr>
            <a:lvl8pPr algn="ctr" eaLnBrk="0" fontAlgn="base" hangingPunct="0">
              <a:spcBef>
                <a:spcPct val="50000"/>
              </a:spcBef>
              <a:spcAft>
                <a:spcPct val="0"/>
              </a:spcAft>
              <a:defRPr sz="1200">
                <a:solidFill>
                  <a:srgbClr val="000000"/>
                </a:solidFill>
                <a:latin typeface="Arial" pitchFamily="34" charset="0"/>
              </a:defRPr>
            </a:lvl8pPr>
            <a:lvl9pPr algn="ctr" eaLnBrk="0" fontAlgn="base" hangingPunct="0">
              <a:spcBef>
                <a:spcPct val="50000"/>
              </a:spcBef>
              <a:spcAft>
                <a:spcPct val="0"/>
              </a:spcAft>
              <a:defRPr sz="1200">
                <a:solidFill>
                  <a:srgbClr val="000000"/>
                </a:solidFill>
                <a:latin typeface="Arial" pitchFamily="34" charset="0"/>
              </a:defRPr>
            </a:lvl9pPr>
          </a:lstStyle>
          <a:p>
            <a:pPr algn="ctr"/>
            <a:r>
              <a:rPr lang="en-US" altLang="en-US" b="1"/>
              <a:t>Observation Period</a:t>
            </a:r>
          </a:p>
        </p:txBody>
      </p:sp>
      <p:sp>
        <p:nvSpPr>
          <p:cNvPr id="17" name="Text Box 42">
            <a:extLst>
              <a:ext uri="{FF2B5EF4-FFF2-40B4-BE49-F238E27FC236}">
                <a16:creationId xmlns:a16="http://schemas.microsoft.com/office/drawing/2014/main" id="{814E5633-3787-4BD7-A422-85B458E0B6F1}"/>
              </a:ext>
            </a:extLst>
          </p:cNvPr>
          <p:cNvSpPr txBox="1">
            <a:spLocks noChangeArrowheads="1"/>
          </p:cNvSpPr>
          <p:nvPr/>
        </p:nvSpPr>
        <p:spPr bwMode="auto">
          <a:xfrm>
            <a:off x="6096000" y="3993267"/>
            <a:ext cx="2868612" cy="274638"/>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gamma/>
                      <a:shade val="60000"/>
                      <a:invGamma/>
                    </a:srgbClr>
                  </a:outerShdw>
                </a:effectLst>
              </a14:hiddenEffects>
            </a:ext>
          </a:extLst>
        </p:spPr>
        <p:txBody>
          <a:bodyPr>
            <a:spAutoFit/>
          </a:bodyPr>
          <a:lstStyle>
            <a:lvl1pPr marL="114300" indent="-114300">
              <a:defRPr sz="1200">
                <a:solidFill>
                  <a:srgbClr val="000000"/>
                </a:solidFill>
                <a:latin typeface="Arial" pitchFamily="34" charset="0"/>
              </a:defRPr>
            </a:lvl1pPr>
            <a:lvl2pPr>
              <a:defRPr sz="1200">
                <a:solidFill>
                  <a:srgbClr val="000000"/>
                </a:solidFill>
                <a:latin typeface="Arial" pitchFamily="34" charset="0"/>
              </a:defRPr>
            </a:lvl2pPr>
            <a:lvl3pPr>
              <a:defRPr sz="1200">
                <a:solidFill>
                  <a:srgbClr val="000000"/>
                </a:solidFill>
                <a:latin typeface="Arial" pitchFamily="34" charset="0"/>
              </a:defRPr>
            </a:lvl3pPr>
            <a:lvl4pPr>
              <a:defRPr sz="1200">
                <a:solidFill>
                  <a:srgbClr val="000000"/>
                </a:solidFill>
                <a:latin typeface="Arial" pitchFamily="34" charset="0"/>
              </a:defRPr>
            </a:lvl4pPr>
            <a:lvl5pPr>
              <a:defRPr sz="1200">
                <a:solidFill>
                  <a:srgbClr val="000000"/>
                </a:solidFill>
                <a:latin typeface="Arial" pitchFamily="34" charset="0"/>
              </a:defRPr>
            </a:lvl5pPr>
            <a:lvl6pPr algn="ctr" eaLnBrk="0" fontAlgn="base" hangingPunct="0">
              <a:spcBef>
                <a:spcPct val="50000"/>
              </a:spcBef>
              <a:spcAft>
                <a:spcPct val="0"/>
              </a:spcAft>
              <a:defRPr sz="1200">
                <a:solidFill>
                  <a:srgbClr val="000000"/>
                </a:solidFill>
                <a:latin typeface="Arial" pitchFamily="34" charset="0"/>
              </a:defRPr>
            </a:lvl6pPr>
            <a:lvl7pPr algn="ctr" eaLnBrk="0" fontAlgn="base" hangingPunct="0">
              <a:spcBef>
                <a:spcPct val="50000"/>
              </a:spcBef>
              <a:spcAft>
                <a:spcPct val="0"/>
              </a:spcAft>
              <a:defRPr sz="1200">
                <a:solidFill>
                  <a:srgbClr val="000000"/>
                </a:solidFill>
                <a:latin typeface="Arial" pitchFamily="34" charset="0"/>
              </a:defRPr>
            </a:lvl7pPr>
            <a:lvl8pPr algn="ctr" eaLnBrk="0" fontAlgn="base" hangingPunct="0">
              <a:spcBef>
                <a:spcPct val="50000"/>
              </a:spcBef>
              <a:spcAft>
                <a:spcPct val="0"/>
              </a:spcAft>
              <a:defRPr sz="1200">
                <a:solidFill>
                  <a:srgbClr val="000000"/>
                </a:solidFill>
                <a:latin typeface="Arial" pitchFamily="34" charset="0"/>
              </a:defRPr>
            </a:lvl8pPr>
            <a:lvl9pPr algn="ctr" eaLnBrk="0" fontAlgn="base" hangingPunct="0">
              <a:spcBef>
                <a:spcPct val="50000"/>
              </a:spcBef>
              <a:spcAft>
                <a:spcPct val="0"/>
              </a:spcAft>
              <a:defRPr sz="1200">
                <a:solidFill>
                  <a:srgbClr val="000000"/>
                </a:solidFill>
                <a:latin typeface="Arial" pitchFamily="34" charset="0"/>
              </a:defRPr>
            </a:lvl9pPr>
          </a:lstStyle>
          <a:p>
            <a:pPr algn="ctr"/>
            <a:r>
              <a:rPr lang="en-US" altLang="en-US" b="1"/>
              <a:t>Performance Period</a:t>
            </a:r>
          </a:p>
        </p:txBody>
      </p:sp>
    </p:spTree>
    <p:extLst>
      <p:ext uri="{BB962C8B-B14F-4D97-AF65-F5344CB8AC3E}">
        <p14:creationId xmlns:p14="http://schemas.microsoft.com/office/powerpoint/2010/main" val="133254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2745163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Machine Learning Snippets…</a:t>
            </a:r>
          </a:p>
        </p:txBody>
      </p:sp>
      <p:pic>
        <p:nvPicPr>
          <p:cNvPr id="7" name="Picture 2">
            <a:extLst>
              <a:ext uri="{FF2B5EF4-FFF2-40B4-BE49-F238E27FC236}">
                <a16:creationId xmlns:a16="http://schemas.microsoft.com/office/drawing/2014/main" id="{6FED3D9F-F312-4F9B-A1EC-E20D0AF725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5230" y="930414"/>
            <a:ext cx="3683454" cy="253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C3D70F5E-67C3-46FC-A667-DE1BD27F10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4858" y="930414"/>
            <a:ext cx="4191000" cy="253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id="{1653B344-04E0-42D9-88AC-146801B130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5230" y="3557274"/>
            <a:ext cx="3683454" cy="2512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5">
            <a:extLst>
              <a:ext uri="{FF2B5EF4-FFF2-40B4-BE49-F238E27FC236}">
                <a16:creationId xmlns:a16="http://schemas.microsoft.com/office/drawing/2014/main" id="{6DCBBAB6-8682-4154-A6B7-26521D9DDE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4858" y="3557275"/>
            <a:ext cx="4191000" cy="2512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51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946544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Data Collection (3/3)</a:t>
            </a:r>
          </a:p>
        </p:txBody>
      </p:sp>
      <p:sp>
        <p:nvSpPr>
          <p:cNvPr id="10" name="Text Box 3">
            <a:extLst>
              <a:ext uri="{FF2B5EF4-FFF2-40B4-BE49-F238E27FC236}">
                <a16:creationId xmlns:a16="http://schemas.microsoft.com/office/drawing/2014/main" id="{6EEB5C2D-1A7F-44E9-AEAC-1BD0944568D5}"/>
              </a:ext>
            </a:extLst>
          </p:cNvPr>
          <p:cNvSpPr txBox="1">
            <a:spLocks noChangeArrowheads="1"/>
          </p:cNvSpPr>
          <p:nvPr/>
        </p:nvSpPr>
        <p:spPr bwMode="auto">
          <a:xfrm>
            <a:off x="213836" y="945651"/>
            <a:ext cx="11850280" cy="83099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DDDDDD">
                      <a:gamma/>
                      <a:shade val="60000"/>
                      <a:invGamma/>
                    </a:srgbClr>
                  </a:outerShdw>
                </a:effectLst>
              </a14:hiddenEffects>
            </a:ext>
          </a:extLst>
        </p:spPr>
        <p:txBody>
          <a:bodyPr wrap="square">
            <a:spAutoFit/>
          </a:bodyPr>
          <a:lstStyle>
            <a:lvl1pPr marL="114300" indent="-114300">
              <a:defRPr sz="1200">
                <a:solidFill>
                  <a:srgbClr val="000000"/>
                </a:solidFill>
                <a:latin typeface="Arial" pitchFamily="34" charset="0"/>
              </a:defRPr>
            </a:lvl1pPr>
            <a:lvl2pPr>
              <a:defRPr sz="1200">
                <a:solidFill>
                  <a:srgbClr val="000000"/>
                </a:solidFill>
                <a:latin typeface="Arial" pitchFamily="34" charset="0"/>
              </a:defRPr>
            </a:lvl2pPr>
            <a:lvl3pPr>
              <a:defRPr sz="1200">
                <a:solidFill>
                  <a:srgbClr val="000000"/>
                </a:solidFill>
                <a:latin typeface="Arial" pitchFamily="34" charset="0"/>
              </a:defRPr>
            </a:lvl3pPr>
            <a:lvl4pPr>
              <a:defRPr sz="1200">
                <a:solidFill>
                  <a:srgbClr val="000000"/>
                </a:solidFill>
                <a:latin typeface="Arial" pitchFamily="34" charset="0"/>
              </a:defRPr>
            </a:lvl4pPr>
            <a:lvl5pPr>
              <a:defRPr sz="1200">
                <a:solidFill>
                  <a:srgbClr val="000000"/>
                </a:solidFill>
                <a:latin typeface="Arial" pitchFamily="34" charset="0"/>
              </a:defRPr>
            </a:lvl5pPr>
            <a:lvl6pPr algn="ctr" eaLnBrk="0" fontAlgn="base" hangingPunct="0">
              <a:spcBef>
                <a:spcPct val="50000"/>
              </a:spcBef>
              <a:spcAft>
                <a:spcPct val="0"/>
              </a:spcAft>
              <a:defRPr sz="1200">
                <a:solidFill>
                  <a:srgbClr val="000000"/>
                </a:solidFill>
                <a:latin typeface="Arial" pitchFamily="34" charset="0"/>
              </a:defRPr>
            </a:lvl6pPr>
            <a:lvl7pPr algn="ctr" eaLnBrk="0" fontAlgn="base" hangingPunct="0">
              <a:spcBef>
                <a:spcPct val="50000"/>
              </a:spcBef>
              <a:spcAft>
                <a:spcPct val="0"/>
              </a:spcAft>
              <a:defRPr sz="1200">
                <a:solidFill>
                  <a:srgbClr val="000000"/>
                </a:solidFill>
                <a:latin typeface="Arial" pitchFamily="34" charset="0"/>
              </a:defRPr>
            </a:lvl7pPr>
            <a:lvl8pPr algn="ctr" eaLnBrk="0" fontAlgn="base" hangingPunct="0">
              <a:spcBef>
                <a:spcPct val="50000"/>
              </a:spcBef>
              <a:spcAft>
                <a:spcPct val="0"/>
              </a:spcAft>
              <a:defRPr sz="1200">
                <a:solidFill>
                  <a:srgbClr val="000000"/>
                </a:solidFill>
                <a:latin typeface="Arial" pitchFamily="34" charset="0"/>
              </a:defRPr>
            </a:lvl8pPr>
            <a:lvl9pPr algn="ctr" eaLnBrk="0" fontAlgn="base" hangingPunct="0">
              <a:spcBef>
                <a:spcPct val="50000"/>
              </a:spcBef>
              <a:spcAft>
                <a:spcPct val="0"/>
              </a:spcAft>
              <a:defRPr sz="1200">
                <a:solidFill>
                  <a:srgbClr val="000000"/>
                </a:solidFill>
                <a:latin typeface="Arial" pitchFamily="34" charset="0"/>
              </a:defRPr>
            </a:lvl9pPr>
          </a:lstStyle>
          <a:p>
            <a:pPr algn="l" fontAlgn="auto">
              <a:spcBef>
                <a:spcPts val="0"/>
              </a:spcBef>
              <a:spcAft>
                <a:spcPts val="0"/>
              </a:spcAft>
              <a:buClr>
                <a:srgbClr val="339966"/>
              </a:buClr>
              <a:buFontTx/>
              <a:buChar char="•"/>
            </a:pPr>
            <a:r>
              <a:rPr lang="en-US" altLang="en-US" b="1" dirty="0">
                <a:solidFill>
                  <a:schemeClr val="tx1"/>
                </a:solidFill>
                <a:latin typeface="+mn-lt"/>
              </a:rPr>
              <a:t>Observation and Performance Exclusions</a:t>
            </a:r>
          </a:p>
          <a:p>
            <a:pPr lvl="1" indent="-114300" algn="l" fontAlgn="auto">
              <a:spcBef>
                <a:spcPts val="0"/>
              </a:spcBef>
              <a:spcAft>
                <a:spcPts val="0"/>
              </a:spcAft>
              <a:buClr>
                <a:srgbClr val="339966"/>
              </a:buClr>
              <a:buFontTx/>
              <a:buChar char="•"/>
            </a:pPr>
            <a:r>
              <a:rPr kumimoji="0" lang="en-US" altLang="en-US" b="0" i="0" u="none" strike="noStrike" kern="0" cap="none" spc="0" normalizeH="0" baseline="0" noProof="0" dirty="0">
                <a:ln>
                  <a:noFill/>
                </a:ln>
                <a:solidFill>
                  <a:srgbClr val="000000"/>
                </a:solidFill>
                <a:effectLst/>
                <a:uLnTx/>
                <a:uFillTx/>
                <a:latin typeface="+mn-lt"/>
              </a:rPr>
              <a:t>After preparing the initial modeling dataset, we need to apply some exclusions</a:t>
            </a:r>
          </a:p>
          <a:p>
            <a:pPr lvl="1" indent="-114300" algn="l" fontAlgn="auto">
              <a:spcBef>
                <a:spcPts val="0"/>
              </a:spcBef>
              <a:spcAft>
                <a:spcPts val="0"/>
              </a:spcAft>
              <a:buClr>
                <a:srgbClr val="339966"/>
              </a:buClr>
              <a:buFontTx/>
              <a:buChar char="•"/>
            </a:pPr>
            <a:r>
              <a:rPr kumimoji="0" lang="en-US" altLang="en-US" b="0" i="0" u="none" strike="noStrike" kern="0" cap="none" spc="0" normalizeH="0" baseline="0" noProof="0" dirty="0">
                <a:ln>
                  <a:noFill/>
                </a:ln>
                <a:solidFill>
                  <a:srgbClr val="000000"/>
                </a:solidFill>
                <a:effectLst/>
                <a:uLnTx/>
                <a:uFillTx/>
                <a:latin typeface="+mn-lt"/>
              </a:rPr>
              <a:t>These exclusions will be in line of the modeling</a:t>
            </a:r>
          </a:p>
          <a:p>
            <a:pPr lvl="1" indent="-114300" algn="l" fontAlgn="auto">
              <a:spcBef>
                <a:spcPts val="0"/>
              </a:spcBef>
              <a:spcAft>
                <a:spcPts val="0"/>
              </a:spcAft>
              <a:buClr>
                <a:srgbClr val="339966"/>
              </a:buClr>
              <a:buFontTx/>
              <a:buChar char="•"/>
            </a:pPr>
            <a:r>
              <a:rPr kumimoji="0" lang="en-US" altLang="en-US" b="0" i="0" u="none" strike="noStrike" kern="0" cap="none" spc="0" normalizeH="0" baseline="0" noProof="0" dirty="0">
                <a:ln>
                  <a:noFill/>
                </a:ln>
                <a:solidFill>
                  <a:srgbClr val="000000"/>
                </a:solidFill>
                <a:effectLst/>
                <a:uLnTx/>
                <a:uFillTx/>
                <a:latin typeface="+mn-lt"/>
              </a:rPr>
              <a:t>Exclusion is necessary as keeping them can dilute predictive power of a model</a:t>
            </a:r>
          </a:p>
        </p:txBody>
      </p:sp>
      <p:graphicFrame>
        <p:nvGraphicFramePr>
          <p:cNvPr id="11" name="Group 33">
            <a:extLst>
              <a:ext uri="{FF2B5EF4-FFF2-40B4-BE49-F238E27FC236}">
                <a16:creationId xmlns:a16="http://schemas.microsoft.com/office/drawing/2014/main" id="{8488726C-0446-4692-A4EC-CCC4E8B9C92D}"/>
              </a:ext>
            </a:extLst>
          </p:cNvPr>
          <p:cNvGraphicFramePr>
            <a:graphicFrameLocks/>
          </p:cNvGraphicFramePr>
          <p:nvPr>
            <p:extLst>
              <p:ext uri="{D42A27DB-BD31-4B8C-83A1-F6EECF244321}">
                <p14:modId xmlns:p14="http://schemas.microsoft.com/office/powerpoint/2010/main" val="444264147"/>
              </p:ext>
            </p:extLst>
          </p:nvPr>
        </p:nvGraphicFramePr>
        <p:xfrm>
          <a:off x="347209" y="2273774"/>
          <a:ext cx="11583533" cy="1558125"/>
        </p:xfrm>
        <a:graphic>
          <a:graphicData uri="http://schemas.openxmlformats.org/drawingml/2006/table">
            <a:tbl>
              <a:tblPr/>
              <a:tblGrid>
                <a:gridCol w="3341020">
                  <a:extLst>
                    <a:ext uri="{9D8B030D-6E8A-4147-A177-3AD203B41FA5}">
                      <a16:colId xmlns:a16="http://schemas.microsoft.com/office/drawing/2014/main" val="20000"/>
                    </a:ext>
                  </a:extLst>
                </a:gridCol>
                <a:gridCol w="8242513">
                  <a:extLst>
                    <a:ext uri="{9D8B030D-6E8A-4147-A177-3AD203B41FA5}">
                      <a16:colId xmlns:a16="http://schemas.microsoft.com/office/drawing/2014/main" val="20001"/>
                    </a:ext>
                  </a:extLst>
                </a:gridCol>
              </a:tblGrid>
              <a:tr h="338798">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400" b="1" i="0" u="none" strike="noStrike" cap="none" normalizeH="0" baseline="0" dirty="0">
                          <a:ln>
                            <a:noFill/>
                          </a:ln>
                          <a:solidFill>
                            <a:schemeClr val="bg1"/>
                          </a:solidFill>
                          <a:effectLst/>
                          <a:latin typeface="+mn-lt"/>
                        </a:rPr>
                        <a:t>Category</a:t>
                      </a:r>
                    </a:p>
                  </a:txBody>
                  <a:tcPr anchor="ctr" anchorCtr="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B73A7"/>
                    </a:solid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400" b="1" i="0" u="none" strike="noStrike" cap="none" normalizeH="0" baseline="0" dirty="0">
                          <a:ln>
                            <a:noFill/>
                          </a:ln>
                          <a:solidFill>
                            <a:schemeClr val="bg1"/>
                          </a:solidFill>
                          <a:effectLst/>
                          <a:latin typeface="+mn-lt"/>
                        </a:rPr>
                        <a:t>Description</a:t>
                      </a:r>
                    </a:p>
                  </a:txBody>
                  <a:tcPr anchor="ctr" anchorCtr="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2B73A7"/>
                    </a:solidFill>
                  </a:tcPr>
                </a:tc>
                <a:extLst>
                  <a:ext uri="{0D108BD9-81ED-4DB2-BD59-A6C34878D82A}">
                    <a16:rowId xmlns:a16="http://schemas.microsoft.com/office/drawing/2014/main" val="10000"/>
                  </a:ext>
                </a:extLst>
              </a:tr>
              <a:tr h="504351">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a:ln>
                            <a:noFill/>
                          </a:ln>
                          <a:solidFill>
                            <a:srgbClr val="000000"/>
                          </a:solidFill>
                          <a:effectLst/>
                          <a:latin typeface="+mn-lt"/>
                        </a:rPr>
                        <a:t>Performance Period Exclusion</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Tx/>
                        <a:buNone/>
                        <a:tabLst/>
                      </a:pPr>
                      <a:r>
                        <a:rPr kumimoji="0" lang="en-US" altLang="en-US" sz="1100" b="0" i="0" u="none" strike="noStrike" cap="none" normalizeH="0" baseline="0" dirty="0">
                          <a:ln>
                            <a:noFill/>
                          </a:ln>
                          <a:solidFill>
                            <a:srgbClr val="000000"/>
                          </a:solidFill>
                          <a:effectLst/>
                          <a:latin typeface="+mn-lt"/>
                        </a:rPr>
                        <a:t>These represent exclusions made to weed out the observations where performance information is either missing or incomplete. Example – New plans less than performance period age, withdrawn application etc.</a:t>
                      </a:r>
                    </a:p>
                    <a:p>
                      <a:pPr marL="0" marR="0" lvl="0" indent="0" algn="l" defTabSz="914400" rtl="0" eaLnBrk="1" fontAlgn="base" latinLnBrk="0" hangingPunct="1">
                        <a:lnSpc>
                          <a:spcPct val="100000"/>
                        </a:lnSpc>
                        <a:spcBef>
                          <a:spcPct val="0"/>
                        </a:spcBef>
                        <a:spcAft>
                          <a:spcPct val="30000"/>
                        </a:spcAft>
                        <a:buClr>
                          <a:schemeClr val="accent1"/>
                        </a:buClr>
                        <a:buSzTx/>
                        <a:buFontTx/>
                        <a:buChar char="•"/>
                        <a:tabLst/>
                      </a:pPr>
                      <a:endParaRPr kumimoji="0" lang="en-US" altLang="en-US" sz="1100" b="0" i="0" u="none" strike="noStrike" cap="none" normalizeH="0" baseline="0" dirty="0">
                        <a:ln>
                          <a:noFill/>
                        </a:ln>
                        <a:solidFill>
                          <a:srgbClr val="000000"/>
                        </a:solidFill>
                        <a:effectLst/>
                        <a:latin typeface="+mn-lt"/>
                      </a:endParaRP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74675">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Observation Period Exclusion</a:t>
                      </a:r>
                    </a:p>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endParaRPr kumimoji="0" lang="en-US" altLang="en-US" sz="1100" b="0" i="0" u="none" strike="noStrike" cap="none" normalizeH="0" baseline="0" dirty="0">
                        <a:ln>
                          <a:noFill/>
                        </a:ln>
                        <a:solidFill>
                          <a:srgbClr val="000000"/>
                        </a:solidFill>
                        <a:effectLst/>
                        <a:latin typeface="+mn-lt"/>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0"/>
                        </a:spcBef>
                        <a:spcAft>
                          <a:spcPct val="30000"/>
                        </a:spcAft>
                        <a:buClr>
                          <a:schemeClr val="accent1"/>
                        </a:buClr>
                        <a:buFont typeface="Wingdings 3" pitchFamily="18" charset="2"/>
                        <a:defRPr sz="1900" kern="1200">
                          <a:solidFill>
                            <a:srgbClr val="000000"/>
                          </a:solidFill>
                          <a:latin typeface="Arial" pitchFamily="34" charset="0"/>
                        </a:defRPr>
                      </a:lvl1pPr>
                      <a:lvl2pPr marL="404813" algn="l" defTabSz="914400" rtl="0" eaLnBrk="1" latinLnBrk="0" hangingPunct="1">
                        <a:spcBef>
                          <a:spcPct val="0"/>
                        </a:spcBef>
                        <a:spcAft>
                          <a:spcPct val="30000"/>
                        </a:spcAft>
                        <a:buClr>
                          <a:schemeClr val="folHlink"/>
                        </a:buClr>
                        <a:buFont typeface="Wingdings" pitchFamily="2" charset="2"/>
                        <a:defRPr sz="1700" kern="1200">
                          <a:solidFill>
                            <a:srgbClr val="000000"/>
                          </a:solidFill>
                          <a:latin typeface="Arial" pitchFamily="34" charset="0"/>
                        </a:defRPr>
                      </a:lvl2pPr>
                      <a:lvl3pPr marL="741363" algn="l" defTabSz="914400" rtl="0" eaLnBrk="1" latinLnBrk="0" hangingPunct="1">
                        <a:spcBef>
                          <a:spcPct val="0"/>
                        </a:spcBef>
                        <a:spcAft>
                          <a:spcPct val="30000"/>
                        </a:spcAft>
                        <a:buClr>
                          <a:schemeClr val="accent1"/>
                        </a:buClr>
                        <a:buFont typeface="Wingdings 2" pitchFamily="18" charset="2"/>
                        <a:defRPr sz="1700" kern="1200">
                          <a:solidFill>
                            <a:srgbClr val="000000"/>
                          </a:solidFill>
                          <a:latin typeface="Arial" pitchFamily="34" charset="0"/>
                        </a:defRPr>
                      </a:lvl3pPr>
                      <a:lvl4pPr marL="1066800"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4pPr>
                      <a:lvl5pPr marL="1398588" algn="l" defTabSz="914400" rtl="0" eaLnBrk="1"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5pPr>
                      <a:lvl6pPr marL="18557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6pPr>
                      <a:lvl7pPr marL="23129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7pPr>
                      <a:lvl8pPr marL="27701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8pPr>
                      <a:lvl9pPr marL="3227388" algn="l" defTabSz="914400" rtl="0" eaLnBrk="1" fontAlgn="base" latinLnBrk="0" hangingPunct="1">
                        <a:spcBef>
                          <a:spcPct val="0"/>
                        </a:spcBef>
                        <a:spcAft>
                          <a:spcPct val="30000"/>
                        </a:spcAft>
                        <a:buClr>
                          <a:schemeClr val="accent1"/>
                        </a:buClr>
                        <a:buFont typeface="Wingdings 2" pitchFamily="18" charset="2"/>
                        <a:defRPr sz="1500" kern="1200">
                          <a:solidFill>
                            <a:srgbClr val="000000"/>
                          </a:solidFill>
                          <a:latin typeface="Arial" pitchFamily="34" charset="0"/>
                        </a:defRPr>
                      </a:lvl9p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altLang="en-US" sz="1100" b="0" i="0" u="none" strike="noStrike" cap="none" normalizeH="0" baseline="0" dirty="0">
                          <a:ln>
                            <a:noFill/>
                          </a:ln>
                          <a:solidFill>
                            <a:srgbClr val="000000"/>
                          </a:solidFill>
                          <a:effectLst/>
                          <a:latin typeface="+mn-lt"/>
                        </a:rPr>
                        <a:t>These represent exclusions made to remove observations with muddied performance. For example – Non operative zone, Lost or stolen cards</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2370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9229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How to Define Performance Window: Example</a:t>
            </a:r>
          </a:p>
        </p:txBody>
      </p:sp>
      <p:pic>
        <p:nvPicPr>
          <p:cNvPr id="7" name="Picture 6">
            <a:extLst>
              <a:ext uri="{FF2B5EF4-FFF2-40B4-BE49-F238E27FC236}">
                <a16:creationId xmlns:a16="http://schemas.microsoft.com/office/drawing/2014/main" id="{A928856B-0E53-443E-96CA-B751047CFCDB}"/>
              </a:ext>
            </a:extLst>
          </p:cNvPr>
          <p:cNvPicPr>
            <a:picLocks noChangeAspect="1"/>
          </p:cNvPicPr>
          <p:nvPr/>
        </p:nvPicPr>
        <p:blipFill>
          <a:blip r:embed="rId7"/>
          <a:stretch>
            <a:fillRect/>
          </a:stretch>
        </p:blipFill>
        <p:spPr>
          <a:xfrm>
            <a:off x="1588366" y="825736"/>
            <a:ext cx="7685995" cy="5022613"/>
          </a:xfrm>
          <a:prstGeom prst="rect">
            <a:avLst/>
          </a:prstGeom>
        </p:spPr>
      </p:pic>
    </p:spTree>
    <p:extLst>
      <p:ext uri="{BB962C8B-B14F-4D97-AF65-F5344CB8AC3E}">
        <p14:creationId xmlns:p14="http://schemas.microsoft.com/office/powerpoint/2010/main" val="157379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5713914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Sampling</a:t>
            </a:r>
          </a:p>
        </p:txBody>
      </p:sp>
      <p:sp>
        <p:nvSpPr>
          <p:cNvPr id="10" name="Text Box 3">
            <a:extLst>
              <a:ext uri="{FF2B5EF4-FFF2-40B4-BE49-F238E27FC236}">
                <a16:creationId xmlns:a16="http://schemas.microsoft.com/office/drawing/2014/main" id="{6EEB5C2D-1A7F-44E9-AEAC-1BD0944568D5}"/>
              </a:ext>
            </a:extLst>
          </p:cNvPr>
          <p:cNvSpPr txBox="1">
            <a:spLocks noChangeArrowheads="1"/>
          </p:cNvSpPr>
          <p:nvPr/>
        </p:nvSpPr>
        <p:spPr bwMode="auto">
          <a:xfrm>
            <a:off x="213836" y="945651"/>
            <a:ext cx="11850280" cy="27699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DDDDDD">
                      <a:gamma/>
                      <a:shade val="60000"/>
                      <a:invGamma/>
                    </a:srgbClr>
                  </a:outerShdw>
                </a:effectLst>
              </a14:hiddenEffects>
            </a:ext>
          </a:extLst>
        </p:spPr>
        <p:txBody>
          <a:bodyPr wrap="square">
            <a:spAutoFit/>
          </a:bodyPr>
          <a:lstStyle>
            <a:lvl1pPr marL="114300" indent="-114300">
              <a:defRPr sz="1200">
                <a:solidFill>
                  <a:srgbClr val="000000"/>
                </a:solidFill>
                <a:latin typeface="Arial" pitchFamily="34" charset="0"/>
              </a:defRPr>
            </a:lvl1pPr>
            <a:lvl2pPr>
              <a:defRPr sz="1200">
                <a:solidFill>
                  <a:srgbClr val="000000"/>
                </a:solidFill>
                <a:latin typeface="Arial" pitchFamily="34" charset="0"/>
              </a:defRPr>
            </a:lvl2pPr>
            <a:lvl3pPr>
              <a:defRPr sz="1200">
                <a:solidFill>
                  <a:srgbClr val="000000"/>
                </a:solidFill>
                <a:latin typeface="Arial" pitchFamily="34" charset="0"/>
              </a:defRPr>
            </a:lvl3pPr>
            <a:lvl4pPr>
              <a:defRPr sz="1200">
                <a:solidFill>
                  <a:srgbClr val="000000"/>
                </a:solidFill>
                <a:latin typeface="Arial" pitchFamily="34" charset="0"/>
              </a:defRPr>
            </a:lvl4pPr>
            <a:lvl5pPr>
              <a:defRPr sz="1200">
                <a:solidFill>
                  <a:srgbClr val="000000"/>
                </a:solidFill>
                <a:latin typeface="Arial" pitchFamily="34" charset="0"/>
              </a:defRPr>
            </a:lvl5pPr>
            <a:lvl6pPr algn="ctr" eaLnBrk="0" fontAlgn="base" hangingPunct="0">
              <a:spcBef>
                <a:spcPct val="50000"/>
              </a:spcBef>
              <a:spcAft>
                <a:spcPct val="0"/>
              </a:spcAft>
              <a:defRPr sz="1200">
                <a:solidFill>
                  <a:srgbClr val="000000"/>
                </a:solidFill>
                <a:latin typeface="Arial" pitchFamily="34" charset="0"/>
              </a:defRPr>
            </a:lvl6pPr>
            <a:lvl7pPr algn="ctr" eaLnBrk="0" fontAlgn="base" hangingPunct="0">
              <a:spcBef>
                <a:spcPct val="50000"/>
              </a:spcBef>
              <a:spcAft>
                <a:spcPct val="0"/>
              </a:spcAft>
              <a:defRPr sz="1200">
                <a:solidFill>
                  <a:srgbClr val="000000"/>
                </a:solidFill>
                <a:latin typeface="Arial" pitchFamily="34" charset="0"/>
              </a:defRPr>
            </a:lvl7pPr>
            <a:lvl8pPr algn="ctr" eaLnBrk="0" fontAlgn="base" hangingPunct="0">
              <a:spcBef>
                <a:spcPct val="50000"/>
              </a:spcBef>
              <a:spcAft>
                <a:spcPct val="0"/>
              </a:spcAft>
              <a:defRPr sz="1200">
                <a:solidFill>
                  <a:srgbClr val="000000"/>
                </a:solidFill>
                <a:latin typeface="Arial" pitchFamily="34" charset="0"/>
              </a:defRPr>
            </a:lvl8pPr>
            <a:lvl9pPr algn="ctr" eaLnBrk="0" fontAlgn="base" hangingPunct="0">
              <a:spcBef>
                <a:spcPct val="50000"/>
              </a:spcBef>
              <a:spcAft>
                <a:spcPct val="0"/>
              </a:spcAft>
              <a:defRPr sz="1200">
                <a:solidFill>
                  <a:srgbClr val="000000"/>
                </a:solidFill>
                <a:latin typeface="Arial" pitchFamily="34" charset="0"/>
              </a:defRPr>
            </a:lvl9pPr>
          </a:lstStyle>
          <a:p>
            <a:pPr>
              <a:buClr>
                <a:srgbClr val="339966"/>
              </a:buClr>
              <a:buFontTx/>
              <a:buChar char="•"/>
            </a:pPr>
            <a:r>
              <a:rPr lang="en-US" kern="0" dirty="0"/>
              <a:t>“An approximate answer to the right problem is worth a good deal more  than an exact answer to an approximate problem.” —John Tukey</a:t>
            </a:r>
            <a:endParaRPr kumimoji="0" lang="en-US" altLang="en-US" b="0" i="0" u="none" strike="noStrike" kern="0" cap="none" spc="0" normalizeH="0" baseline="0" noProof="0" dirty="0">
              <a:ln>
                <a:noFill/>
              </a:ln>
              <a:solidFill>
                <a:srgbClr val="000000"/>
              </a:solidFill>
              <a:effectLst/>
              <a:uLnTx/>
              <a:uFillTx/>
              <a:latin typeface="+mn-lt"/>
            </a:endParaRPr>
          </a:p>
        </p:txBody>
      </p:sp>
      <p:sp>
        <p:nvSpPr>
          <p:cNvPr id="9" name="Text Box 25">
            <a:extLst>
              <a:ext uri="{FF2B5EF4-FFF2-40B4-BE49-F238E27FC236}">
                <a16:creationId xmlns:a16="http://schemas.microsoft.com/office/drawing/2014/main" id="{82C757D8-139F-4820-BB9A-B2DA49C5520C}"/>
              </a:ext>
            </a:extLst>
          </p:cNvPr>
          <p:cNvSpPr txBox="1">
            <a:spLocks noChangeArrowheads="1"/>
          </p:cNvSpPr>
          <p:nvPr/>
        </p:nvSpPr>
        <p:spPr bwMode="auto">
          <a:xfrm>
            <a:off x="511629" y="1513113"/>
            <a:ext cx="10178142" cy="4708981"/>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DDDDDD">
                      <a:gamma/>
                      <a:shade val="60000"/>
                      <a:invGamma/>
                    </a:srgbClr>
                  </a:outerShdw>
                </a:effectLst>
              </a14:hiddenEffects>
            </a:ext>
          </a:extLst>
        </p:spPr>
        <p:txBody>
          <a:bodyPr wrap="square">
            <a:spAutoFit/>
          </a:bodyPr>
          <a:lstStyle>
            <a:lvl1pPr marL="114300" indent="-114300">
              <a:defRPr sz="1200">
                <a:solidFill>
                  <a:srgbClr val="000000"/>
                </a:solidFill>
                <a:latin typeface="Arial" pitchFamily="34" charset="0"/>
              </a:defRPr>
            </a:lvl1pPr>
            <a:lvl2pPr>
              <a:defRPr sz="1200">
                <a:solidFill>
                  <a:srgbClr val="000000"/>
                </a:solidFill>
                <a:latin typeface="Arial" pitchFamily="34" charset="0"/>
              </a:defRPr>
            </a:lvl2pPr>
            <a:lvl3pPr>
              <a:defRPr sz="1200">
                <a:solidFill>
                  <a:srgbClr val="000000"/>
                </a:solidFill>
                <a:latin typeface="Arial" pitchFamily="34" charset="0"/>
              </a:defRPr>
            </a:lvl3pPr>
            <a:lvl4pPr>
              <a:defRPr sz="1200">
                <a:solidFill>
                  <a:srgbClr val="000000"/>
                </a:solidFill>
                <a:latin typeface="Arial" pitchFamily="34" charset="0"/>
              </a:defRPr>
            </a:lvl4pPr>
            <a:lvl5pPr>
              <a:defRPr sz="1200">
                <a:solidFill>
                  <a:srgbClr val="000000"/>
                </a:solidFill>
                <a:latin typeface="Arial" pitchFamily="34" charset="0"/>
              </a:defRPr>
            </a:lvl5pPr>
            <a:lvl6pPr algn="ctr" eaLnBrk="0" fontAlgn="base" hangingPunct="0">
              <a:spcBef>
                <a:spcPct val="50000"/>
              </a:spcBef>
              <a:spcAft>
                <a:spcPct val="0"/>
              </a:spcAft>
              <a:defRPr sz="1200">
                <a:solidFill>
                  <a:srgbClr val="000000"/>
                </a:solidFill>
                <a:latin typeface="Arial" pitchFamily="34" charset="0"/>
              </a:defRPr>
            </a:lvl6pPr>
            <a:lvl7pPr algn="ctr" eaLnBrk="0" fontAlgn="base" hangingPunct="0">
              <a:spcBef>
                <a:spcPct val="50000"/>
              </a:spcBef>
              <a:spcAft>
                <a:spcPct val="0"/>
              </a:spcAft>
              <a:defRPr sz="1200">
                <a:solidFill>
                  <a:srgbClr val="000000"/>
                </a:solidFill>
                <a:latin typeface="Arial" pitchFamily="34" charset="0"/>
              </a:defRPr>
            </a:lvl7pPr>
            <a:lvl8pPr algn="ctr" eaLnBrk="0" fontAlgn="base" hangingPunct="0">
              <a:spcBef>
                <a:spcPct val="50000"/>
              </a:spcBef>
              <a:spcAft>
                <a:spcPct val="0"/>
              </a:spcAft>
              <a:defRPr sz="1200">
                <a:solidFill>
                  <a:srgbClr val="000000"/>
                </a:solidFill>
                <a:latin typeface="Arial" pitchFamily="34" charset="0"/>
              </a:defRPr>
            </a:lvl8pPr>
            <a:lvl9pPr algn="ctr" eaLnBrk="0" fontAlgn="base" hangingPunct="0">
              <a:spcBef>
                <a:spcPct val="50000"/>
              </a:spcBef>
              <a:spcAft>
                <a:spcPct val="0"/>
              </a:spcAft>
              <a:defRPr sz="1200">
                <a:solidFill>
                  <a:srgbClr val="000000"/>
                </a:solidFill>
                <a:latin typeface="Arial" pitchFamily="34" charset="0"/>
              </a:defRPr>
            </a:lvl9pPr>
          </a:lstStyle>
          <a:p>
            <a:pPr marL="342900" indent="-342900" algn="just">
              <a:buFont typeface="+mj-lt"/>
              <a:buAutoNum type="arabicPeriod"/>
            </a:pPr>
            <a:r>
              <a:rPr lang="en-US" sz="1000" dirty="0"/>
              <a:t>What is a sample? - A sample is a set of units or individuals selected from a parent population to provide some useful information about the population. </a:t>
            </a:r>
          </a:p>
          <a:p>
            <a:pPr marL="342900" indent="-342900" algn="just">
              <a:buFont typeface="+mj-lt"/>
              <a:buAutoNum type="arabicPeriod"/>
            </a:pPr>
            <a:endParaRPr lang="en-US" sz="1000" dirty="0"/>
          </a:p>
          <a:p>
            <a:pPr marL="342900" indent="-342900" algn="just">
              <a:buFont typeface="+mj-lt"/>
              <a:buAutoNum type="arabicPeriod"/>
            </a:pPr>
            <a:r>
              <a:rPr lang="en-US" sz="1000" dirty="0"/>
              <a:t>Types of Sampling- -</a:t>
            </a:r>
          </a:p>
          <a:p>
            <a:pPr marL="685800" lvl="1" indent="-342900" algn="just">
              <a:buFont typeface="+mj-lt"/>
              <a:buAutoNum type="arabicPeriod"/>
            </a:pPr>
            <a:r>
              <a:rPr lang="en-US" sz="1000" dirty="0"/>
              <a:t>Probability Sampling </a:t>
            </a:r>
          </a:p>
          <a:p>
            <a:pPr marL="685800" lvl="1" indent="-342900" algn="just">
              <a:buFont typeface="+mj-lt"/>
              <a:buAutoNum type="arabicPeriod"/>
            </a:pPr>
            <a:r>
              <a:rPr lang="en-US" sz="1000" dirty="0"/>
              <a:t>Non-Probability Sampling </a:t>
            </a:r>
          </a:p>
          <a:p>
            <a:pPr marL="685800" lvl="1" indent="-342900" algn="just">
              <a:buFont typeface="+mj-lt"/>
              <a:buAutoNum type="arabicPeriod"/>
            </a:pPr>
            <a:endParaRPr lang="en-US" sz="1000" dirty="0"/>
          </a:p>
          <a:p>
            <a:pPr marL="685800" lvl="1" indent="-342900" algn="just">
              <a:buFont typeface="+mj-lt"/>
              <a:buAutoNum type="arabicPeriod"/>
            </a:pPr>
            <a:endParaRPr lang="en-US" sz="1000" dirty="0"/>
          </a:p>
          <a:p>
            <a:pPr marL="342900" indent="-342900" algn="just">
              <a:buFont typeface="+mj-lt"/>
              <a:buAutoNum type="arabicPeriod"/>
            </a:pPr>
            <a:endParaRPr lang="en-US" sz="1000" dirty="0"/>
          </a:p>
          <a:p>
            <a:pPr marL="342900" indent="-342900" algn="just">
              <a:buFont typeface="+mj-lt"/>
              <a:buAutoNum type="arabicPeriod"/>
            </a:pPr>
            <a:endParaRPr lang="en-US" sz="1000" dirty="0"/>
          </a:p>
          <a:p>
            <a:pPr marL="342900" indent="-342900" algn="just">
              <a:buFont typeface="+mj-lt"/>
              <a:buAutoNum type="arabicPeriod"/>
            </a:pPr>
            <a:endParaRPr lang="en-US" sz="1000" dirty="0"/>
          </a:p>
          <a:p>
            <a:pPr marL="342900" indent="-342900" algn="just">
              <a:buFont typeface="+mj-lt"/>
              <a:buAutoNum type="arabicPeriod"/>
            </a:pPr>
            <a:endParaRPr lang="en-US" sz="1000" dirty="0"/>
          </a:p>
          <a:p>
            <a:pPr marL="342900" indent="-342900" algn="just">
              <a:buFont typeface="+mj-lt"/>
              <a:buAutoNum type="arabicPeriod"/>
            </a:pPr>
            <a:endParaRPr lang="en-US" sz="1000" dirty="0"/>
          </a:p>
          <a:p>
            <a:pPr marL="342900" indent="-342900" algn="just">
              <a:buFont typeface="+mj-lt"/>
              <a:buAutoNum type="arabicPeriod"/>
            </a:pPr>
            <a:endParaRPr lang="en-US" sz="1000" dirty="0"/>
          </a:p>
          <a:p>
            <a:pPr marL="342900" indent="-342900" algn="just">
              <a:buFont typeface="+mj-lt"/>
              <a:buAutoNum type="arabicPeriod"/>
            </a:pPr>
            <a:endParaRPr lang="en-US" sz="1000" dirty="0"/>
          </a:p>
          <a:p>
            <a:pPr marL="342900" indent="-342900" algn="just">
              <a:buFont typeface="+mj-lt"/>
              <a:buAutoNum type="arabicPeriod"/>
            </a:pPr>
            <a:r>
              <a:rPr lang="en-US" sz="1000" dirty="0"/>
              <a:t>Sampling Methods</a:t>
            </a:r>
          </a:p>
          <a:p>
            <a:pPr marL="685800" lvl="1" indent="-342900" algn="just">
              <a:buFont typeface="+mj-lt"/>
              <a:buAutoNum type="arabicPeriod"/>
            </a:pPr>
            <a:r>
              <a:rPr lang="en-US" sz="1000" dirty="0"/>
              <a:t>Sampling without replacement – Once a unit is selected, it is removed from population</a:t>
            </a:r>
          </a:p>
          <a:p>
            <a:pPr marL="685800" lvl="1" indent="-342900" algn="just">
              <a:buFont typeface="+mj-lt"/>
              <a:buAutoNum type="arabicPeriod"/>
            </a:pPr>
            <a:r>
              <a:rPr lang="en-US" sz="1000" dirty="0"/>
              <a:t>Sampling with replacement – A unit can be selected multiple times</a:t>
            </a:r>
          </a:p>
          <a:p>
            <a:pPr marL="457200" indent="-342900" algn="just">
              <a:buFont typeface="+mj-lt"/>
              <a:buAutoNum type="arabicPeriod"/>
            </a:pPr>
            <a:endParaRPr lang="en-US" sz="1000" dirty="0"/>
          </a:p>
          <a:p>
            <a:pPr marL="457200" indent="-342900" algn="just">
              <a:buFont typeface="+mj-lt"/>
              <a:buAutoNum type="arabicPeriod"/>
            </a:pPr>
            <a:r>
              <a:rPr lang="en-US" sz="1000" dirty="0"/>
              <a:t>Sampling Techniques –</a:t>
            </a:r>
          </a:p>
          <a:p>
            <a:pPr marL="800100" lvl="1" indent="-342900" algn="just">
              <a:buFont typeface="+mj-lt"/>
              <a:buAutoNum type="arabicPeriod"/>
            </a:pPr>
            <a:r>
              <a:rPr lang="en-US" sz="1000" dirty="0"/>
              <a:t>Sample Random Sampling</a:t>
            </a:r>
          </a:p>
          <a:p>
            <a:pPr marL="800100" lvl="1" indent="-342900" algn="just">
              <a:buFont typeface="+mj-lt"/>
              <a:buAutoNum type="arabicPeriod"/>
            </a:pPr>
            <a:r>
              <a:rPr lang="en-US" sz="1000" dirty="0"/>
              <a:t>Systematic Sampling</a:t>
            </a:r>
          </a:p>
          <a:p>
            <a:pPr marL="800100" lvl="1" indent="-342900" algn="just">
              <a:buFont typeface="+mj-lt"/>
              <a:buAutoNum type="arabicPeriod"/>
            </a:pPr>
            <a:r>
              <a:rPr lang="en-US" sz="1000" dirty="0"/>
              <a:t>Stratified Random Sampling</a:t>
            </a:r>
          </a:p>
          <a:p>
            <a:pPr marL="800100" lvl="1" indent="-342900" algn="just">
              <a:buFont typeface="+mj-lt"/>
              <a:buAutoNum type="arabicPeriod"/>
            </a:pPr>
            <a:r>
              <a:rPr lang="en-US" sz="1000" dirty="0"/>
              <a:t>Cluster Sampling</a:t>
            </a:r>
          </a:p>
          <a:p>
            <a:pPr marL="800100" lvl="1" indent="-342900" algn="just">
              <a:buFont typeface="+mj-lt"/>
              <a:buAutoNum type="arabicPeriod"/>
            </a:pPr>
            <a:r>
              <a:rPr lang="en-US" sz="1000" dirty="0"/>
              <a:t>Bootstrap Sampling</a:t>
            </a:r>
          </a:p>
          <a:p>
            <a:pPr marL="800100" lvl="1" indent="-342900" algn="just">
              <a:buFont typeface="+mj-lt"/>
              <a:buAutoNum type="arabicPeriod"/>
            </a:pPr>
            <a:r>
              <a:rPr lang="en-US" sz="1000" i="1" dirty="0"/>
              <a:t>Reservoir Sampling – For Continuous stream of data</a:t>
            </a:r>
          </a:p>
          <a:p>
            <a:pPr marL="800100" lvl="1" indent="-342900" algn="just">
              <a:buFont typeface="+mj-lt"/>
              <a:buAutoNum type="arabicPeriod"/>
            </a:pPr>
            <a:endParaRPr lang="en-US" sz="1000" dirty="0"/>
          </a:p>
          <a:p>
            <a:pPr marL="457200" indent="-342900" algn="just">
              <a:buFont typeface="+mj-lt"/>
              <a:buAutoNum type="arabicPeriod"/>
            </a:pPr>
            <a:r>
              <a:rPr lang="en-US" sz="1000" dirty="0"/>
              <a:t>Monte Carlo Methods – Monte Carlo methods leverage the computationally heavy random sampling techniques to estimate the underlying parameters. This techniques is important in stochastic equations where an exact solution is not possible. The Monte Carlo techniques are very popular in the financial world, specifically in financial instrument valuation and forecasting.</a:t>
            </a:r>
          </a:p>
          <a:p>
            <a:pPr marL="457200" indent="-342900" algn="just">
              <a:buFont typeface="+mj-lt"/>
              <a:buAutoNum type="arabicPeriod"/>
            </a:pPr>
            <a:endParaRPr lang="en-US" sz="1000" dirty="0"/>
          </a:p>
        </p:txBody>
      </p:sp>
      <p:pic>
        <p:nvPicPr>
          <p:cNvPr id="12" name="Picture 2">
            <a:extLst>
              <a:ext uri="{FF2B5EF4-FFF2-40B4-BE49-F238E27FC236}">
                <a16:creationId xmlns:a16="http://schemas.microsoft.com/office/drawing/2014/main" id="{5998310D-7163-4663-9366-44E35FCB3A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4590" y="1860334"/>
            <a:ext cx="4523124" cy="1873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632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99194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altLang="en-US" dirty="0"/>
              <a:t>Data Wrangling / Data Munging Overview (1/2)</a:t>
            </a:r>
            <a:endParaRPr lang="en-US" dirty="0"/>
          </a:p>
        </p:txBody>
      </p:sp>
      <p:pic>
        <p:nvPicPr>
          <p:cNvPr id="11" name="Picture 6">
            <a:extLst>
              <a:ext uri="{FF2B5EF4-FFF2-40B4-BE49-F238E27FC236}">
                <a16:creationId xmlns:a16="http://schemas.microsoft.com/office/drawing/2014/main" id="{6A85F59E-C0F9-4CA7-9F09-7072D61A6A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5267" y="1411743"/>
            <a:ext cx="4244572" cy="3334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a:extLst>
              <a:ext uri="{FF2B5EF4-FFF2-40B4-BE49-F238E27FC236}">
                <a16:creationId xmlns:a16="http://schemas.microsoft.com/office/drawing/2014/main" id="{A2970DE2-0AB6-4639-A457-BBBF96056C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8047" y="1425344"/>
            <a:ext cx="4980483" cy="3288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740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896484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altLang="en-US" dirty="0"/>
              <a:t>Data Wrangling / Data Munging Overview (2/2)</a:t>
            </a:r>
            <a:endParaRPr lang="en-US" dirty="0"/>
          </a:p>
        </p:txBody>
      </p:sp>
      <p:sp>
        <p:nvSpPr>
          <p:cNvPr id="9" name="TextBox 8">
            <a:extLst>
              <a:ext uri="{FF2B5EF4-FFF2-40B4-BE49-F238E27FC236}">
                <a16:creationId xmlns:a16="http://schemas.microsoft.com/office/drawing/2014/main" id="{3348B488-3C5E-4D8E-A2A5-959B502EB9B2}"/>
              </a:ext>
            </a:extLst>
          </p:cNvPr>
          <p:cNvSpPr txBox="1"/>
          <p:nvPr/>
        </p:nvSpPr>
        <p:spPr>
          <a:xfrm>
            <a:off x="185809" y="838188"/>
            <a:ext cx="11187113" cy="4708981"/>
          </a:xfrm>
          <a:prstGeom prst="rect">
            <a:avLst/>
          </a:prstGeom>
          <a:noFill/>
        </p:spPr>
        <p:txBody>
          <a:bodyPr wrap="square" rtlCol="0">
            <a:spAutoFit/>
          </a:bodyPr>
          <a:lstStyle/>
          <a:p>
            <a:pPr marL="171450" indent="-171450" algn="l">
              <a:buFont typeface="Arial" panose="020B0604020202020204" pitchFamily="34" charset="0"/>
              <a:buChar char="•"/>
            </a:pPr>
            <a:r>
              <a:rPr lang="en-US" sz="1200" b="1" u="sng" dirty="0">
                <a:latin typeface="+mn-lt"/>
                <a:cs typeface="Calibri" panose="020F0502020204030204" pitchFamily="34" charset="0"/>
              </a:rPr>
              <a:t>What is Data Wrangling/Munging:</a:t>
            </a:r>
            <a:r>
              <a:rPr lang="en-US" sz="1200" b="1" dirty="0">
                <a:latin typeface="+mn-lt"/>
                <a:cs typeface="Calibri" panose="020F0502020204030204" pitchFamily="34" charset="0"/>
              </a:rPr>
              <a:t> </a:t>
            </a:r>
            <a:r>
              <a:rPr lang="en-US" sz="1200" dirty="0">
                <a:latin typeface="+mn-lt"/>
                <a:cs typeface="Calibri" panose="020F0502020204030204" pitchFamily="34" charset="0"/>
              </a:rPr>
              <a:t>Suppose you are working on a Machine Learning analytical challenge. You decide to use your favorite classification algorithm only to realize that the training data set contains a mixture of continuous and categorical variables and you’ll need to transform some of the variables into a suitable format. You realize that the raw data you have can’t be used for your analysis without some manipulation — what you’ll soon know as data wrangling. You’ll need to clean this messy data to get anywhere with it.</a:t>
            </a:r>
          </a:p>
          <a:p>
            <a:pPr marL="171450" indent="-171450" algn="l">
              <a:buFont typeface="Arial" panose="020B0604020202020204" pitchFamily="34" charset="0"/>
              <a:buChar char="•"/>
            </a:pPr>
            <a:endParaRPr lang="en-US" sz="1200" dirty="0">
              <a:latin typeface="+mn-lt"/>
              <a:cs typeface="Calibri" panose="020F0502020204030204" pitchFamily="34" charset="0"/>
            </a:endParaRPr>
          </a:p>
          <a:p>
            <a:pPr marL="628650" lvl="1" indent="-171450" algn="l">
              <a:buFont typeface="Arial" panose="020B0604020202020204" pitchFamily="34" charset="0"/>
              <a:buChar char="•"/>
            </a:pPr>
            <a:r>
              <a:rPr lang="en-US" sz="1200" dirty="0">
                <a:latin typeface="+mn-lt"/>
                <a:cs typeface="Calibri" panose="020F0502020204030204" pitchFamily="34" charset="0"/>
              </a:rPr>
              <a:t>It is often the case with data science projects that you’ll have to deal with messy or incomplete data. The raw data we obtain from different data sources is often unusable at the beginning. All the activity that you do on the raw data to make it “clean” enough to input to your analytical algorithm is called data wrangling. If you want to create an efficient ETL pipeline (extract, transform and load) or create beautiful data visualizations, you should be prepared to do a lot of data wrangling.</a:t>
            </a:r>
          </a:p>
          <a:p>
            <a:pPr marL="171450" indent="-171450" algn="l">
              <a:buFont typeface="Arial" panose="020B0604020202020204" pitchFamily="34" charset="0"/>
              <a:buChar char="•"/>
            </a:pPr>
            <a:endParaRPr lang="en-US" sz="1200" dirty="0">
              <a:latin typeface="+mn-lt"/>
              <a:cs typeface="Calibri" panose="020F0502020204030204" pitchFamily="34" charset="0"/>
            </a:endParaRPr>
          </a:p>
          <a:p>
            <a:pPr marL="628650" lvl="1" indent="-171450" algn="l">
              <a:buFont typeface="Arial" panose="020B0604020202020204" pitchFamily="34" charset="0"/>
              <a:buChar char="•"/>
            </a:pPr>
            <a:r>
              <a:rPr lang="en-US" sz="1200" dirty="0">
                <a:latin typeface="+mn-lt"/>
                <a:cs typeface="Calibri" panose="020F0502020204030204" pitchFamily="34" charset="0"/>
              </a:rPr>
              <a:t>As most statisticians, data analysts and data scientists will admit, most of the time spent implementing an analysis is devoted to cleaning or wrangling the data itself, rather than to coding or running a particular model that uses the data. According to O’Reilly’s 2016 Data Science Salary Survey, 69% of data scientists will spend a significant amount of time in their day-to-day dealing with basic exploratory data analysis, while 53% spend time cleaning their data. Data wrangling is an essential part of the data science role — and if you gain data wrangling skills and become proficient at it, you’ll quickly be recognized as somebody who can contribute to cutting-edge data science work and who can hold their own as a data professional.</a:t>
            </a:r>
          </a:p>
          <a:p>
            <a:pPr marL="171450" indent="-171450" algn="l">
              <a:buFont typeface="Arial" panose="020B0604020202020204" pitchFamily="34" charset="0"/>
              <a:buChar char="•"/>
            </a:pPr>
            <a:endParaRPr lang="en-US" sz="1200" dirty="0">
              <a:latin typeface="+mn-lt"/>
              <a:cs typeface="Calibri" panose="020F0502020204030204" pitchFamily="34" charset="0"/>
            </a:endParaRPr>
          </a:p>
          <a:p>
            <a:pPr marL="628650" lvl="1" indent="-171450" algn="l">
              <a:buFont typeface="Arial" panose="020B0604020202020204" pitchFamily="34" charset="0"/>
              <a:buChar char="•"/>
            </a:pPr>
            <a:r>
              <a:rPr lang="en-US" sz="1200" dirty="0">
                <a:latin typeface="+mn-lt"/>
                <a:cs typeface="Calibri" panose="020F0502020204030204" pitchFamily="34" charset="0"/>
              </a:rPr>
              <a:t>To sum it all up: take messy, incomplete data or data that is too complex and simplify and/or clean it so that it’s useable for analysis — and you’ll have done data wrangling.</a:t>
            </a:r>
          </a:p>
          <a:p>
            <a:pPr marL="628650" lvl="1" indent="-171450" algn="l">
              <a:buFont typeface="Arial" panose="020B0604020202020204" pitchFamily="34" charset="0"/>
              <a:buChar char="•"/>
            </a:pPr>
            <a:endParaRPr lang="en-US" sz="1200" dirty="0">
              <a:latin typeface="+mn-lt"/>
              <a:cs typeface="Calibri" panose="020F0502020204030204" pitchFamily="34" charset="0"/>
            </a:endParaRPr>
          </a:p>
          <a:p>
            <a:pPr marL="628650" lvl="1" indent="-171450" algn="l">
              <a:buFont typeface="Arial" panose="020B0604020202020204" pitchFamily="34" charset="0"/>
              <a:buChar char="•"/>
            </a:pPr>
            <a:r>
              <a:rPr lang="en-US" sz="1200" dirty="0">
                <a:latin typeface="+mn-lt"/>
                <a:cs typeface="Calibri" panose="020F0502020204030204" pitchFamily="34" charset="0"/>
              </a:rPr>
              <a:t>Examples:</a:t>
            </a:r>
          </a:p>
          <a:p>
            <a:pPr marL="1085850" lvl="2" indent="-171450" algn="l">
              <a:buFont typeface="Arial" panose="020B0604020202020204" pitchFamily="34" charset="0"/>
              <a:buChar char="•"/>
            </a:pPr>
            <a:r>
              <a:rPr lang="en-US" sz="1200" dirty="0">
                <a:latin typeface="+mn-lt"/>
                <a:cs typeface="Calibri" panose="020F0502020204030204" pitchFamily="34" charset="0"/>
              </a:rPr>
              <a:t>Dropping missing or null values in the dataset</a:t>
            </a:r>
          </a:p>
          <a:p>
            <a:pPr marL="1085850" lvl="2" indent="-171450" algn="l">
              <a:buFont typeface="Arial" panose="020B0604020202020204" pitchFamily="34" charset="0"/>
              <a:buChar char="•"/>
            </a:pPr>
            <a:r>
              <a:rPr lang="en-US" sz="1200" dirty="0">
                <a:latin typeface="+mn-lt"/>
                <a:cs typeface="Calibri" panose="020F0502020204030204" pitchFamily="34" charset="0"/>
              </a:rPr>
              <a:t>Filtering Data</a:t>
            </a:r>
          </a:p>
          <a:p>
            <a:pPr marL="1085850" lvl="2" indent="-171450" algn="l">
              <a:buFont typeface="Arial" panose="020B0604020202020204" pitchFamily="34" charset="0"/>
              <a:buChar char="•"/>
            </a:pPr>
            <a:r>
              <a:rPr lang="en-US" sz="1200" dirty="0">
                <a:latin typeface="+mn-lt"/>
                <a:cs typeface="Calibri" panose="020F0502020204030204" pitchFamily="34" charset="0"/>
              </a:rPr>
              <a:t>Data Consistency </a:t>
            </a:r>
          </a:p>
          <a:p>
            <a:pPr marL="1085850" lvl="2" indent="-171450" algn="l">
              <a:buFont typeface="Arial" panose="020B0604020202020204" pitchFamily="34" charset="0"/>
              <a:buChar char="•"/>
            </a:pPr>
            <a:r>
              <a:rPr lang="en-US" sz="1200" dirty="0">
                <a:latin typeface="+mn-lt"/>
                <a:cs typeface="Calibri" panose="020F0502020204030204" pitchFamily="34" charset="0"/>
              </a:rPr>
              <a:t>Grouping Data</a:t>
            </a:r>
          </a:p>
          <a:p>
            <a:pPr marL="171450" indent="-171450" algn="l">
              <a:buFont typeface="Arial" panose="020B0604020202020204" pitchFamily="34" charset="0"/>
              <a:buChar char="•"/>
            </a:pPr>
            <a:endParaRPr lang="en-US" sz="1200" dirty="0">
              <a:latin typeface="+mn-lt"/>
              <a:cs typeface="Calibri" panose="020F0502020204030204" pitchFamily="34" charset="0"/>
            </a:endParaRPr>
          </a:p>
        </p:txBody>
      </p:sp>
    </p:spTree>
    <p:extLst>
      <p:ext uri="{BB962C8B-B14F-4D97-AF65-F5344CB8AC3E}">
        <p14:creationId xmlns:p14="http://schemas.microsoft.com/office/powerpoint/2010/main" val="59126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2537992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Univariate Analysis</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7" y="947050"/>
            <a:ext cx="11657241" cy="1569660"/>
          </a:xfrm>
          <a:prstGeom prst="rect">
            <a:avLst/>
          </a:prstGeom>
          <a:noFill/>
        </p:spPr>
        <p:txBody>
          <a:bodyPr wrap="square" rtlCol="0">
            <a:spAutoFit/>
          </a:bodyPr>
          <a:lstStyle/>
          <a:p>
            <a:pPr marL="171450" indent="-171450" algn="l">
              <a:buFont typeface="Arial" panose="020B0604020202020204" pitchFamily="34" charset="0"/>
              <a:buChar char="•"/>
            </a:pPr>
            <a:r>
              <a:rPr lang="en-US" sz="1200" dirty="0">
                <a:latin typeface="+mn-lt"/>
                <a:cs typeface="Calibri" panose="020F0502020204030204" pitchFamily="34" charset="0"/>
              </a:rPr>
              <a:t>At this stage, we explore variables one by one. Method to perform </a:t>
            </a:r>
            <a:r>
              <a:rPr lang="en-US" sz="1200" dirty="0" err="1">
                <a:latin typeface="+mn-lt"/>
                <a:cs typeface="Calibri" panose="020F0502020204030204" pitchFamily="34" charset="0"/>
              </a:rPr>
              <a:t>uni</a:t>
            </a:r>
            <a:r>
              <a:rPr lang="en-US" sz="1200" dirty="0">
                <a:latin typeface="+mn-lt"/>
                <a:cs typeface="Calibri" panose="020F0502020204030204" pitchFamily="34" charset="0"/>
              </a:rPr>
              <a:t>-variate analysis will depend on whether the variable type is categorical or continuous. Let’s look at these methods and statistical measures for categorical and continuous variables individually:</a:t>
            </a:r>
          </a:p>
          <a:p>
            <a:pPr marL="171450" indent="-171450" algn="l">
              <a:buFont typeface="Arial" panose="020B0604020202020204" pitchFamily="34" charset="0"/>
              <a:buChar char="•"/>
            </a:pPr>
            <a:endParaRPr lang="en-US" sz="1200" dirty="0">
              <a:latin typeface="+mn-lt"/>
              <a:cs typeface="Calibri" panose="020F0502020204030204" pitchFamily="34" charset="0"/>
            </a:endParaRPr>
          </a:p>
          <a:p>
            <a:pPr marL="628650" lvl="1" indent="-171450" algn="l">
              <a:buFont typeface="Arial" panose="020B0604020202020204" pitchFamily="34" charset="0"/>
              <a:buChar char="•"/>
            </a:pPr>
            <a:r>
              <a:rPr lang="en-US" sz="1200" dirty="0">
                <a:latin typeface="+mn-lt"/>
                <a:cs typeface="Calibri" panose="020F0502020204030204" pitchFamily="34" charset="0"/>
              </a:rPr>
              <a:t>Continuous Variables:- In case of continuous variables, we need to understand the central tendency and spread of the variable. These are measured using various statistical metrics visualization methods as shown below:</a:t>
            </a:r>
          </a:p>
          <a:p>
            <a:pPr marL="171450" indent="-171450" algn="l">
              <a:buFont typeface="Arial" panose="020B0604020202020204" pitchFamily="34" charset="0"/>
              <a:buChar char="•"/>
            </a:pPr>
            <a:endParaRPr lang="en-US" sz="1200" dirty="0">
              <a:latin typeface="+mn-lt"/>
              <a:cs typeface="Calibri" panose="020F0502020204030204" pitchFamily="34" charset="0"/>
            </a:endParaRPr>
          </a:p>
          <a:p>
            <a:pPr marL="628650" lvl="1" indent="-171450" algn="l">
              <a:buFont typeface="Arial" panose="020B0604020202020204" pitchFamily="34" charset="0"/>
              <a:buChar char="•"/>
            </a:pPr>
            <a:r>
              <a:rPr lang="en-US" sz="1200" dirty="0">
                <a:latin typeface="+mn-lt"/>
                <a:cs typeface="Calibri" panose="020F0502020204030204" pitchFamily="34" charset="0"/>
              </a:rPr>
              <a:t>Categorical Variables:- For categorical variables, we’ll use frequency table to understand distribution of each category. We can also read as percentage of values under each category. It can be measured using two metrics, Count and Count% against each category. Bar chart can be used as visualization.</a:t>
            </a:r>
          </a:p>
        </p:txBody>
      </p:sp>
      <p:pic>
        <p:nvPicPr>
          <p:cNvPr id="10" name="Picture 2">
            <a:extLst>
              <a:ext uri="{FF2B5EF4-FFF2-40B4-BE49-F238E27FC236}">
                <a16:creationId xmlns:a16="http://schemas.microsoft.com/office/drawing/2014/main" id="{74832A65-11DC-4F06-95DA-DAF4A2CD35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789" y="3090181"/>
            <a:ext cx="10276056"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48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6902314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Bi-Variate Analysis (1/3)</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7" y="947050"/>
            <a:ext cx="11657241"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a:cs typeface="Calibri" panose="020F0502020204030204" pitchFamily="34" charset="0"/>
              </a:rPr>
              <a:t>Bi-variate Analysis finds out the relationship between two variables. Here, we look for association and disassociation between variables at a pre-defined significance level. We can perform bi-variate analysis for any combination of categorical and continuous variables. The combination can be: Categorical &amp; Categorical, Categorical &amp; Continuous and Continuous &amp; Continuous. Different methods are used to tackle these combinations during analysis process.</a:t>
            </a:r>
          </a:p>
          <a:p>
            <a:pPr marL="171450" indent="-171450">
              <a:buFont typeface="Arial" panose="020B0604020202020204" pitchFamily="34" charset="0"/>
              <a:buChar char="•"/>
            </a:pPr>
            <a:endParaRPr lang="en-US" sz="1200" dirty="0">
              <a:cs typeface="Calibri" panose="020F0502020204030204" pitchFamily="34" charset="0"/>
            </a:endParaRPr>
          </a:p>
          <a:p>
            <a:pPr marL="628650" lvl="1" indent="-171450">
              <a:buFont typeface="Arial" panose="020B0604020202020204" pitchFamily="34" charset="0"/>
              <a:buChar char="•"/>
            </a:pPr>
            <a:r>
              <a:rPr lang="en-US" sz="1200" dirty="0">
                <a:cs typeface="Calibri" panose="020F0502020204030204" pitchFamily="34" charset="0"/>
              </a:rPr>
              <a:t>Continuous &amp; Continuous: While doing bi-variate analysis between two continuous variables, we should look at scatter plot. It is a nifty way to find out the relationship between two variables. The pattern of scatter plot indicates the relationship between variables. The relationship can be linear or non-linear. Scatter plot shows the relationship between two variable but does not indicates the strength of relationship amongst them. To find the strength of the relationship, we use Correlation. Correlation varies between -1 and +1.</a:t>
            </a:r>
          </a:p>
        </p:txBody>
      </p:sp>
      <p:pic>
        <p:nvPicPr>
          <p:cNvPr id="9" name="Picture 2">
            <a:extLst>
              <a:ext uri="{FF2B5EF4-FFF2-40B4-BE49-F238E27FC236}">
                <a16:creationId xmlns:a16="http://schemas.microsoft.com/office/drawing/2014/main" id="{F33498A5-69DC-4C2F-9CE3-54BA6EDC23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443" y="2565320"/>
            <a:ext cx="10469828" cy="3345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282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062579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Bi-Variate Analysis (2/3)</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7" y="947050"/>
            <a:ext cx="11657241"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cs typeface="Calibri" panose="020F0502020204030204" pitchFamily="34" charset="0"/>
              </a:rPr>
              <a:t>Categorical &amp; Categorical: To find the relationship between two categorical variables, we can use following methods:</a:t>
            </a:r>
          </a:p>
          <a:p>
            <a:pPr marL="628650" lvl="1" indent="-171450">
              <a:buFont typeface="Arial" panose="020B0604020202020204" pitchFamily="34" charset="0"/>
              <a:buChar char="•"/>
            </a:pPr>
            <a:r>
              <a:rPr lang="en-US" sz="1200" dirty="0">
                <a:cs typeface="Calibri" panose="020F0502020204030204" pitchFamily="34" charset="0"/>
              </a:rPr>
              <a:t>Two-way table: We can start analyzing the relationship by creating a two-way table of count and count%. The rows represents the category of one variable and the columns represent the categories of the other variable. We show count or count% of observations available in each combination of row and column categories.</a:t>
            </a:r>
          </a:p>
          <a:p>
            <a:pPr marL="628650" lvl="1" indent="-171450">
              <a:buFont typeface="Arial" panose="020B0604020202020204" pitchFamily="34" charset="0"/>
              <a:buChar char="•"/>
            </a:pPr>
            <a:r>
              <a:rPr lang="en-US" sz="1200" dirty="0">
                <a:cs typeface="Calibri" panose="020F0502020204030204" pitchFamily="34" charset="0"/>
              </a:rPr>
              <a:t>Stacked Column Chart: This method is more of a visual form of Two-way table.</a:t>
            </a:r>
          </a:p>
        </p:txBody>
      </p:sp>
      <p:pic>
        <p:nvPicPr>
          <p:cNvPr id="10" name="Picture 2">
            <a:extLst>
              <a:ext uri="{FF2B5EF4-FFF2-40B4-BE49-F238E27FC236}">
                <a16:creationId xmlns:a16="http://schemas.microsoft.com/office/drawing/2014/main" id="{298ACD41-EBA1-489C-BFC5-D5D0CB6597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501" y="1984876"/>
            <a:ext cx="11013696" cy="2249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8FACBB4C-5E38-4CFC-8682-7CD3D6826062}"/>
              </a:ext>
            </a:extLst>
          </p:cNvPr>
          <p:cNvSpPr txBox="1"/>
          <p:nvPr/>
        </p:nvSpPr>
        <p:spPr>
          <a:xfrm>
            <a:off x="391885" y="4387456"/>
            <a:ext cx="11408312" cy="1384995"/>
          </a:xfrm>
          <a:prstGeom prst="rect">
            <a:avLst/>
          </a:prstGeom>
          <a:noFill/>
        </p:spPr>
        <p:txBody>
          <a:bodyPr wrap="square" rtlCol="0">
            <a:spAutoFit/>
          </a:bodyPr>
          <a:lstStyle/>
          <a:p>
            <a:pPr marL="171450" indent="-171450" algn="l">
              <a:buFont typeface="Arial" panose="020B0604020202020204" pitchFamily="34" charset="0"/>
              <a:buChar char="•"/>
            </a:pPr>
            <a:r>
              <a:rPr lang="en-US" sz="1200" b="1" u="sng" dirty="0">
                <a:latin typeface="+mn-lt"/>
                <a:cs typeface="Calibri" panose="020F0502020204030204" pitchFamily="34" charset="0"/>
              </a:rPr>
              <a:t>Chi-Square Test: </a:t>
            </a:r>
            <a:r>
              <a:rPr lang="en-US" sz="1200" dirty="0">
                <a:latin typeface="+mn-lt"/>
                <a:cs typeface="Calibri" panose="020F0502020204030204" pitchFamily="34" charset="0"/>
              </a:rPr>
              <a:t>This test is used to derive the statistical significance of relationship between the variables. Also, it tests whether the evidence in the sample is strong enough to generalize that the relationship for a larger population as well. Chi-square is based on the difference between the expected and observed frequencies in one or more categories in the two-way table. It returns probability for the computed chi-square distribution with the degree of freedom.</a:t>
            </a:r>
          </a:p>
          <a:p>
            <a:pPr marL="171450" indent="-171450" algn="l">
              <a:buFont typeface="Arial" panose="020B0604020202020204" pitchFamily="34" charset="0"/>
              <a:buChar char="•"/>
            </a:pPr>
            <a:endParaRPr lang="en-US" sz="1200" dirty="0">
              <a:latin typeface="+mn-lt"/>
              <a:cs typeface="Calibri" panose="020F0502020204030204" pitchFamily="34" charset="0"/>
            </a:endParaRPr>
          </a:p>
          <a:p>
            <a:pPr marL="628650" lvl="1" indent="-171450">
              <a:buFont typeface="Arial" panose="020B0604020202020204" pitchFamily="34" charset="0"/>
              <a:buChar char="•"/>
            </a:pPr>
            <a:r>
              <a:rPr lang="en-US" sz="1200" dirty="0">
                <a:latin typeface="+mn-lt"/>
                <a:cs typeface="Calibri" panose="020F0502020204030204" pitchFamily="34" charset="0"/>
              </a:rPr>
              <a:t>Probability of 0: It indicates that both categorical variable are dependent</a:t>
            </a:r>
          </a:p>
          <a:p>
            <a:pPr marL="628650" lvl="1" indent="-171450">
              <a:buFont typeface="Arial" panose="020B0604020202020204" pitchFamily="34" charset="0"/>
              <a:buChar char="•"/>
            </a:pPr>
            <a:r>
              <a:rPr lang="en-US" sz="1200" dirty="0">
                <a:latin typeface="+mn-lt"/>
                <a:cs typeface="Calibri" panose="020F0502020204030204" pitchFamily="34" charset="0"/>
              </a:rPr>
              <a:t>Probability of 1: It shows that both variables are independent</a:t>
            </a:r>
          </a:p>
          <a:p>
            <a:pPr marL="628650" lvl="1" indent="-171450">
              <a:buFont typeface="Arial" panose="020B0604020202020204" pitchFamily="34" charset="0"/>
              <a:buChar char="•"/>
            </a:pPr>
            <a:r>
              <a:rPr lang="en-US" sz="1200" dirty="0">
                <a:latin typeface="+mn-lt"/>
                <a:cs typeface="Calibri" panose="020F0502020204030204" pitchFamily="34" charset="0"/>
              </a:rPr>
              <a:t>Probability less than 0.05: It indicates that the relationship between the variables is significant at 95% confidence. </a:t>
            </a:r>
          </a:p>
        </p:txBody>
      </p:sp>
    </p:spTree>
    <p:extLst>
      <p:ext uri="{BB962C8B-B14F-4D97-AF65-F5344CB8AC3E}">
        <p14:creationId xmlns:p14="http://schemas.microsoft.com/office/powerpoint/2010/main" val="39893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7785006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Bi-Variate Analysis (3/3)</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7" y="947050"/>
            <a:ext cx="11657241"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a:cs typeface="Calibri" panose="020F0502020204030204" pitchFamily="34" charset="0"/>
              </a:rPr>
              <a:t>Categorical &amp; Continuous: While exploring relation between categorical and continuous variables, we can draw box plots for each level of categorical variables. If levels are small in number, it will not show the statistical significance. To look at the statistical significance we can perform Z-test, T-test or ANOVA.</a:t>
            </a:r>
          </a:p>
          <a:p>
            <a:pPr marL="628650" lvl="1" indent="-171450">
              <a:buFont typeface="Arial" panose="020B0604020202020204" pitchFamily="34" charset="0"/>
              <a:buChar char="•"/>
            </a:pPr>
            <a:r>
              <a:rPr lang="en-US" sz="1200" dirty="0">
                <a:cs typeface="Calibri" panose="020F0502020204030204" pitchFamily="34" charset="0"/>
              </a:rPr>
              <a:t>Z-Test/ T-Test:- Either test assess whether mean of two groups are statistically different from each other or not. the probability of Z is small then the difference of two averages is more significant. The T-test is very similar to Z-test but it is used when number of observation for both categories is less than 30</a:t>
            </a:r>
          </a:p>
          <a:p>
            <a:pPr marL="628650" lvl="1" indent="-171450">
              <a:buFont typeface="Arial" panose="020B0604020202020204" pitchFamily="34" charset="0"/>
              <a:buChar char="•"/>
            </a:pPr>
            <a:r>
              <a:rPr lang="en-US" sz="1200" dirty="0">
                <a:cs typeface="Calibri" panose="020F0502020204030204" pitchFamily="34" charset="0"/>
              </a:rPr>
              <a:t>ANOVA:- It assesses whether the average of more than two groups is statistically different</a:t>
            </a:r>
          </a:p>
          <a:p>
            <a:pPr marL="628650" lvl="1" indent="-171450">
              <a:buFont typeface="Arial" panose="020B0604020202020204" pitchFamily="34" charset="0"/>
              <a:buChar char="•"/>
            </a:pPr>
            <a:r>
              <a:rPr lang="en-US" sz="1200" dirty="0">
                <a:cs typeface="Calibri" panose="020F0502020204030204" pitchFamily="34" charset="0"/>
              </a:rPr>
              <a:t>Example: Suppose, we want to test the effect of five different exercises. For this, we recruit 20 men and assign one type of exercise to 4 men (5 groups). Their weights are recorded after a few weeks. We need to find out whether the effect of these exercises on them is significantly different or not. This can be done by comparing the weights of the 5 groups of 4 men each</a:t>
            </a:r>
          </a:p>
        </p:txBody>
      </p:sp>
    </p:spTree>
    <p:extLst>
      <p:ext uri="{BB962C8B-B14F-4D97-AF65-F5344CB8AC3E}">
        <p14:creationId xmlns:p14="http://schemas.microsoft.com/office/powerpoint/2010/main" val="200341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3802399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Missing Value Treatment (1/2)</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7" y="947050"/>
            <a:ext cx="11657241"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cs typeface="Calibri" panose="020F0502020204030204" pitchFamily="34" charset="0"/>
              </a:rPr>
              <a:t>Why missing values treatment is required: Missing data in the training data set can reduce the power / fit of a model or can lead to a biased model because we have not analyzed the behavior and relationship with other variables correctly. It can lead to wrong prediction or classification.</a:t>
            </a:r>
          </a:p>
        </p:txBody>
      </p:sp>
      <p:sp>
        <p:nvSpPr>
          <p:cNvPr id="9" name="TextBox 8">
            <a:extLst>
              <a:ext uri="{FF2B5EF4-FFF2-40B4-BE49-F238E27FC236}">
                <a16:creationId xmlns:a16="http://schemas.microsoft.com/office/drawing/2014/main" id="{5815E315-00BC-4459-A6C9-ADC7FCD6F8BF}"/>
              </a:ext>
            </a:extLst>
          </p:cNvPr>
          <p:cNvSpPr txBox="1"/>
          <p:nvPr/>
        </p:nvSpPr>
        <p:spPr>
          <a:xfrm>
            <a:off x="360587" y="3656575"/>
            <a:ext cx="11657240" cy="2677656"/>
          </a:xfrm>
          <a:prstGeom prst="rect">
            <a:avLst/>
          </a:prstGeom>
          <a:noFill/>
        </p:spPr>
        <p:txBody>
          <a:bodyPr wrap="square" rtlCol="0">
            <a:spAutoFit/>
          </a:bodyPr>
          <a:lstStyle/>
          <a:p>
            <a:pPr marL="171450" indent="-171450" algn="l">
              <a:buFont typeface="Arial" panose="020B0604020202020204" pitchFamily="34" charset="0"/>
              <a:buChar char="•"/>
            </a:pPr>
            <a:r>
              <a:rPr lang="en-US" sz="1200" b="1" dirty="0">
                <a:latin typeface="+mn-lt"/>
                <a:cs typeface="Calibri" panose="020F0502020204030204" pitchFamily="34" charset="0"/>
              </a:rPr>
              <a:t>Why my data has missing values?</a:t>
            </a:r>
            <a:r>
              <a:rPr lang="en-US" sz="1200" dirty="0">
                <a:latin typeface="+mn-lt"/>
                <a:cs typeface="Calibri" panose="020F0502020204030204" pitchFamily="34" charset="0"/>
              </a:rPr>
              <a:t> They may occur at two stages:</a:t>
            </a:r>
          </a:p>
          <a:p>
            <a:pPr marL="171450" indent="-171450" algn="l">
              <a:buFont typeface="Arial" panose="020B0604020202020204" pitchFamily="34" charset="0"/>
              <a:buChar char="•"/>
            </a:pPr>
            <a:r>
              <a:rPr lang="en-US" sz="1200" u="sng" dirty="0">
                <a:latin typeface="+mn-lt"/>
                <a:cs typeface="Calibri" panose="020F0502020204030204" pitchFamily="34" charset="0"/>
              </a:rPr>
              <a:t>Data Extraction</a:t>
            </a:r>
            <a:r>
              <a:rPr lang="en-US" sz="1200" dirty="0">
                <a:latin typeface="+mn-lt"/>
                <a:cs typeface="Calibri" panose="020F0502020204030204" pitchFamily="34" charset="0"/>
              </a:rPr>
              <a:t>: It is possible that there are problems with extraction process. In such cases, we should double-check for correct data with data guardians. Some hashing procedures can also be used to make sure data extraction is correct. Errors at data extraction stage are typically easy to find and can be corrected easily as well.</a:t>
            </a:r>
          </a:p>
          <a:p>
            <a:pPr marL="171450" indent="-171450" algn="l">
              <a:buFont typeface="Arial" panose="020B0604020202020204" pitchFamily="34" charset="0"/>
              <a:buChar char="•"/>
            </a:pPr>
            <a:r>
              <a:rPr lang="en-US" sz="1200" u="sng" dirty="0">
                <a:latin typeface="+mn-lt"/>
                <a:cs typeface="Calibri" panose="020F0502020204030204" pitchFamily="34" charset="0"/>
              </a:rPr>
              <a:t>Data collection: </a:t>
            </a:r>
            <a:r>
              <a:rPr lang="en-US" sz="1200" dirty="0">
                <a:latin typeface="+mn-lt"/>
                <a:cs typeface="Calibri" panose="020F0502020204030204" pitchFamily="34" charset="0"/>
              </a:rPr>
              <a:t>These errors occur at time of data collection and are harder to correct. They can be categorized in four types: </a:t>
            </a:r>
          </a:p>
          <a:p>
            <a:pPr marL="628650" lvl="1" indent="-171450">
              <a:buFont typeface="Arial" panose="020B0604020202020204" pitchFamily="34" charset="0"/>
              <a:buChar char="•"/>
            </a:pPr>
            <a:r>
              <a:rPr lang="en-US" sz="1200" u="sng" dirty="0">
                <a:latin typeface="+mn-lt"/>
                <a:cs typeface="Calibri" panose="020F0502020204030204" pitchFamily="34" charset="0"/>
              </a:rPr>
              <a:t>Missing completely at random</a:t>
            </a:r>
            <a:r>
              <a:rPr lang="en-US" sz="1200" dirty="0">
                <a:latin typeface="+mn-lt"/>
                <a:cs typeface="Calibri" panose="020F0502020204030204" pitchFamily="34" charset="0"/>
              </a:rPr>
              <a:t>: This is a case when the probability of missing variable is same for all observations. For example: respondents of data collection process decide that they will declare their earning after tossing a fair coin. If an head occurs, respondent declares his / her earnings &amp; vice versa. Here each observation has equal chance of missing value.</a:t>
            </a:r>
          </a:p>
          <a:p>
            <a:pPr marL="628650" lvl="1" indent="-171450" algn="l">
              <a:buFont typeface="Arial" panose="020B0604020202020204" pitchFamily="34" charset="0"/>
              <a:buChar char="•"/>
            </a:pPr>
            <a:r>
              <a:rPr lang="en-US" sz="1200" u="sng" dirty="0">
                <a:latin typeface="+mn-lt"/>
                <a:cs typeface="Calibri" panose="020F0502020204030204" pitchFamily="34" charset="0"/>
              </a:rPr>
              <a:t>Missing at random</a:t>
            </a:r>
            <a:r>
              <a:rPr lang="en-US" sz="1200" dirty="0">
                <a:latin typeface="+mn-lt"/>
                <a:cs typeface="Calibri" panose="020F0502020204030204" pitchFamily="34" charset="0"/>
              </a:rPr>
              <a:t>: This is a case when variable is missing at random and missing ratio varies for different values / level of other input variables. For example: We are collecting data for age and female has higher missing value compare to male.</a:t>
            </a:r>
          </a:p>
          <a:p>
            <a:pPr marL="628650" lvl="1" indent="-171450" algn="l">
              <a:buFont typeface="Arial" panose="020B0604020202020204" pitchFamily="34" charset="0"/>
              <a:buChar char="•"/>
            </a:pPr>
            <a:r>
              <a:rPr lang="en-US" sz="1200" u="sng" dirty="0">
                <a:latin typeface="+mn-lt"/>
                <a:cs typeface="Calibri" panose="020F0502020204030204" pitchFamily="34" charset="0"/>
              </a:rPr>
              <a:t>Missing that depends on unobserved predictors</a:t>
            </a:r>
            <a:r>
              <a:rPr lang="en-US" sz="1200" dirty="0">
                <a:latin typeface="+mn-lt"/>
                <a:cs typeface="Calibri" panose="020F0502020204030204" pitchFamily="34" charset="0"/>
              </a:rPr>
              <a:t>: This is a case when the missing values are not random and are related to the unobserved input variable. For example: In a medical study, if a particular diagnostic causes discomfort, then there is higher chance of drop out from the study. This missing value is not at random unless we have included “discomfort” as an input variable for all patients.</a:t>
            </a:r>
          </a:p>
          <a:p>
            <a:pPr marL="628650" lvl="1" indent="-171450" algn="l">
              <a:buFont typeface="Arial" panose="020B0604020202020204" pitchFamily="34" charset="0"/>
              <a:buChar char="•"/>
            </a:pPr>
            <a:r>
              <a:rPr lang="en-US" sz="1200" u="sng" dirty="0">
                <a:latin typeface="+mn-lt"/>
                <a:cs typeface="Calibri" panose="020F0502020204030204" pitchFamily="34" charset="0"/>
              </a:rPr>
              <a:t>Missing that depends on the missing value itself</a:t>
            </a:r>
            <a:r>
              <a:rPr lang="en-US" sz="1200" dirty="0">
                <a:latin typeface="+mn-lt"/>
                <a:cs typeface="Calibri" panose="020F0502020204030204" pitchFamily="34" charset="0"/>
              </a:rPr>
              <a:t>: This is a case when the probability of missing value is directly correlated with missing value itself. For example: People with higher or lower income are likely to provide non-response to their earning.</a:t>
            </a:r>
          </a:p>
        </p:txBody>
      </p:sp>
      <p:pic>
        <p:nvPicPr>
          <p:cNvPr id="10" name="Picture 2">
            <a:extLst>
              <a:ext uri="{FF2B5EF4-FFF2-40B4-BE49-F238E27FC236}">
                <a16:creationId xmlns:a16="http://schemas.microsoft.com/office/drawing/2014/main" id="{805BF690-EDA8-47E0-905C-1068E237C0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8514" y="1443182"/>
            <a:ext cx="5662612" cy="219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889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0160521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What’s </a:t>
            </a:r>
            <a:r>
              <a:rPr lang="en-US" b="1" u="sng" dirty="0"/>
              <a:t>NOT</a:t>
            </a:r>
            <a:r>
              <a:rPr lang="en-US" dirty="0"/>
              <a:t> in Accelerator Program</a:t>
            </a:r>
          </a:p>
        </p:txBody>
      </p:sp>
      <p:sp>
        <p:nvSpPr>
          <p:cNvPr id="12" name="TextBox 11">
            <a:extLst>
              <a:ext uri="{FF2B5EF4-FFF2-40B4-BE49-F238E27FC236}">
                <a16:creationId xmlns:a16="http://schemas.microsoft.com/office/drawing/2014/main" id="{CCFC3D99-5776-43D4-9F36-E13ECBD606D0}"/>
              </a:ext>
            </a:extLst>
          </p:cNvPr>
          <p:cNvSpPr txBox="1"/>
          <p:nvPr/>
        </p:nvSpPr>
        <p:spPr>
          <a:xfrm>
            <a:off x="502443" y="990598"/>
            <a:ext cx="10405991" cy="2277547"/>
          </a:xfrm>
          <a:prstGeom prst="rect">
            <a:avLst/>
          </a:prstGeom>
          <a:noFill/>
        </p:spPr>
        <p:txBody>
          <a:bodyPr wrap="square" rtlCol="0">
            <a:spAutoFit/>
          </a:bodyPr>
          <a:lstStyle/>
          <a:p>
            <a:pPr marL="171450" indent="-171450" algn="l">
              <a:buFont typeface="Arial" panose="020B0604020202020204" pitchFamily="34" charset="0"/>
              <a:buChar char="•"/>
            </a:pPr>
            <a:r>
              <a:rPr lang="en-US" sz="1600" dirty="0">
                <a:latin typeface="+mn-lt"/>
                <a:cs typeface="Calibri" panose="020F0502020204030204" pitchFamily="34" charset="0"/>
              </a:rPr>
              <a:t>Game Theory,</a:t>
            </a:r>
          </a:p>
          <a:p>
            <a:pPr marL="171450" indent="-171450" algn="l">
              <a:buFont typeface="Arial" panose="020B0604020202020204" pitchFamily="34" charset="0"/>
              <a:buChar char="•"/>
            </a:pPr>
            <a:r>
              <a:rPr lang="en-US" sz="1600" dirty="0">
                <a:latin typeface="+mn-lt"/>
                <a:cs typeface="Calibri" panose="020F0502020204030204" pitchFamily="34" charset="0"/>
              </a:rPr>
              <a:t>Detail Reinforcement Learning</a:t>
            </a:r>
          </a:p>
          <a:p>
            <a:pPr marL="171450" indent="-171450" algn="l">
              <a:buFont typeface="Arial" panose="020B0604020202020204" pitchFamily="34" charset="0"/>
              <a:buChar char="•"/>
            </a:pPr>
            <a:r>
              <a:rPr lang="en-US" sz="1600" dirty="0">
                <a:latin typeface="+mn-lt"/>
                <a:cs typeface="Calibri" panose="020F0502020204030204" pitchFamily="34" charset="0"/>
              </a:rPr>
              <a:t>MDP – Markovian Decision Process</a:t>
            </a:r>
          </a:p>
          <a:p>
            <a:pPr marL="171450" indent="-171450" algn="l">
              <a:buFont typeface="Arial" panose="020B0604020202020204" pitchFamily="34" charset="0"/>
              <a:buChar char="•"/>
            </a:pPr>
            <a:r>
              <a:rPr lang="en-US" sz="1600" dirty="0">
                <a:latin typeface="+mn-lt"/>
                <a:cs typeface="Calibri" panose="020F0502020204030204" pitchFamily="34" charset="0"/>
              </a:rPr>
              <a:t>Bayesian Regression, </a:t>
            </a:r>
          </a:p>
          <a:p>
            <a:pPr marL="171450" indent="-171450" algn="l">
              <a:buFont typeface="Arial" panose="020B0604020202020204" pitchFamily="34" charset="0"/>
              <a:buChar char="•"/>
            </a:pPr>
            <a:r>
              <a:rPr lang="en-US" sz="1600" dirty="0">
                <a:latin typeface="+mn-lt"/>
                <a:cs typeface="Calibri" panose="020F0502020204030204" pitchFamily="34" charset="0"/>
              </a:rPr>
              <a:t>Q-learning</a:t>
            </a:r>
          </a:p>
          <a:p>
            <a:pPr marL="171450" indent="-171450" algn="l">
              <a:buFont typeface="Arial" panose="020B0604020202020204" pitchFamily="34" charset="0"/>
              <a:buChar char="•"/>
            </a:pPr>
            <a:r>
              <a:rPr lang="en-US" sz="1600" dirty="0">
                <a:latin typeface="+mn-lt"/>
                <a:cs typeface="Calibri" panose="020F0502020204030204" pitchFamily="34" charset="0"/>
              </a:rPr>
              <a:t>Deep Q-learning</a:t>
            </a:r>
          </a:p>
          <a:p>
            <a:pPr marL="171450" indent="-171450" algn="l">
              <a:buFont typeface="Arial" panose="020B0604020202020204" pitchFamily="34" charset="0"/>
              <a:buChar char="•"/>
            </a:pPr>
            <a:r>
              <a:rPr lang="en-US" sz="1600" dirty="0">
                <a:latin typeface="+mn-lt"/>
                <a:cs typeface="Calibri" panose="020F0502020204030204" pitchFamily="34" charset="0"/>
              </a:rPr>
              <a:t>Gaussian Regression process</a:t>
            </a:r>
          </a:p>
          <a:p>
            <a:pPr marL="171450" indent="-171450" algn="l">
              <a:buFont typeface="Arial" panose="020B0604020202020204" pitchFamily="34" charset="0"/>
              <a:buChar char="•"/>
            </a:pPr>
            <a:r>
              <a:rPr lang="en-US" sz="1600" dirty="0">
                <a:latin typeface="+mn-lt"/>
                <a:cs typeface="Calibri" panose="020F0502020204030204" pitchFamily="34" charset="0"/>
              </a:rPr>
              <a:t>Detail Deep Learning - RNN/LSTM/GRU/NARX/CNN/Capsule Network</a:t>
            </a:r>
          </a:p>
          <a:p>
            <a:pPr algn="l"/>
            <a:endParaRPr lang="en-US" sz="1400" dirty="0">
              <a:latin typeface="+mn-lt"/>
              <a:cs typeface="Calibri" panose="020F0502020204030204" pitchFamily="34" charset="0"/>
            </a:endParaRPr>
          </a:p>
        </p:txBody>
      </p:sp>
    </p:spTree>
    <p:extLst>
      <p:ext uri="{BB962C8B-B14F-4D97-AF65-F5344CB8AC3E}">
        <p14:creationId xmlns:p14="http://schemas.microsoft.com/office/powerpoint/2010/main" val="314374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474023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Missing Value Treatment (2/2)</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7" y="947050"/>
            <a:ext cx="11657241" cy="5447645"/>
          </a:xfrm>
          <a:prstGeom prst="rect">
            <a:avLst/>
          </a:prstGeom>
          <a:noFill/>
        </p:spPr>
        <p:txBody>
          <a:bodyPr wrap="square" rtlCol="0">
            <a:spAutoFit/>
          </a:bodyPr>
          <a:lstStyle/>
          <a:p>
            <a:pPr marL="171450" indent="-171450">
              <a:buFont typeface="Arial" panose="020B0604020202020204" pitchFamily="34" charset="0"/>
              <a:buChar char="•"/>
            </a:pPr>
            <a:r>
              <a:rPr lang="en-US" sz="1200" dirty="0">
                <a:cs typeface="Calibri" panose="020F0502020204030204" pitchFamily="34" charset="0"/>
              </a:rPr>
              <a:t>Which are the methods to treat missing values ? </a:t>
            </a:r>
          </a:p>
          <a:p>
            <a:pPr marL="628650" lvl="1" indent="-171450">
              <a:buFont typeface="Arial" panose="020B0604020202020204" pitchFamily="34" charset="0"/>
              <a:buChar char="•"/>
            </a:pPr>
            <a:r>
              <a:rPr lang="en-US" sz="1200" dirty="0">
                <a:cs typeface="Calibri" panose="020F0502020204030204" pitchFamily="34" charset="0"/>
              </a:rPr>
              <a:t>Deletion:  It is of two types: List Wise Deletion and  Pair Wise Deletion. </a:t>
            </a:r>
          </a:p>
          <a:p>
            <a:pPr marL="1085850" lvl="2" indent="-171450">
              <a:buFont typeface="Arial" panose="020B0604020202020204" pitchFamily="34" charset="0"/>
              <a:buChar char="•"/>
            </a:pPr>
            <a:r>
              <a:rPr lang="en-US" sz="1200" dirty="0">
                <a:cs typeface="Calibri" panose="020F0502020204030204" pitchFamily="34" charset="0"/>
              </a:rPr>
              <a:t>In list wise deletion, we delete observations where any of the variable is missing. Simplicity is one of the major advantage of this method, but this method reduces the power of model because it reduces the sample size.</a:t>
            </a:r>
          </a:p>
          <a:p>
            <a:pPr marL="1085850" lvl="2" indent="-171450">
              <a:buFont typeface="Arial" panose="020B0604020202020204" pitchFamily="34" charset="0"/>
              <a:buChar char="•"/>
            </a:pPr>
            <a:r>
              <a:rPr lang="en-US" sz="1200" dirty="0">
                <a:cs typeface="Calibri" panose="020F0502020204030204" pitchFamily="34" charset="0"/>
              </a:rPr>
              <a:t>In pair wise deletion, we perform analysis with all cases in which the variables of interest are present. Advantage of this method is, it keeps as many cases available for analysis. One of the disadvantage of this method, it uses different sample size for different variable.</a:t>
            </a:r>
          </a:p>
          <a:p>
            <a:pPr marL="171450" indent="-171450">
              <a:buFont typeface="Arial" panose="020B0604020202020204" pitchFamily="34" charset="0"/>
              <a:buChar char="•"/>
            </a:pPr>
            <a:endParaRPr lang="en-US" sz="1200" dirty="0">
              <a:cs typeface="Calibri" panose="020F0502020204030204" pitchFamily="34" charset="0"/>
            </a:endParaRPr>
          </a:p>
          <a:p>
            <a:pPr marL="171450" indent="-171450">
              <a:buFont typeface="Arial" panose="020B0604020202020204" pitchFamily="34" charset="0"/>
              <a:buChar char="•"/>
            </a:pPr>
            <a:r>
              <a:rPr lang="en-US" sz="1200" dirty="0">
                <a:cs typeface="Calibri" panose="020F0502020204030204" pitchFamily="34" charset="0"/>
              </a:rPr>
              <a:t>Mean/ Mode/ Median Imputation: Imputation is a method to fill in the missing values with estimated ones. The objective is to employ known relationships that can be identified in the valid values of the data set to assist in estimating the missing values. Mean / Mode / Median imputation is one of the most frequently used methods. It consists of replacing the missing data for a given attribute by the mean or median (quantitative attribute) or mode (qualitative attribute) of all known values of that variable. It can be of two types: (1) Generalized Imputation: In this case, we calculate the mean or median for all non missing values of that variable then replace missing value with mean or median. (2) Similar case Imputation: In this case, we calculate average for gender “Male” and “Female” individually of non missing values then replace the missing value based on gender. </a:t>
            </a:r>
          </a:p>
          <a:p>
            <a:pPr marL="171450" indent="-171450">
              <a:buFont typeface="Arial" panose="020B0604020202020204" pitchFamily="34" charset="0"/>
              <a:buChar char="•"/>
            </a:pPr>
            <a:endParaRPr lang="en-US" sz="1200" dirty="0">
              <a:cs typeface="Calibri" panose="020F0502020204030204" pitchFamily="34" charset="0"/>
            </a:endParaRPr>
          </a:p>
          <a:p>
            <a:pPr marL="171450" indent="-171450">
              <a:buFont typeface="Arial" panose="020B0604020202020204" pitchFamily="34" charset="0"/>
              <a:buChar char="•"/>
            </a:pPr>
            <a:r>
              <a:rPr lang="en-US" sz="1200" dirty="0">
                <a:cs typeface="Calibri" panose="020F0502020204030204" pitchFamily="34" charset="0"/>
              </a:rPr>
              <a:t>Prediction Model:  Prediction model is one of the sophisticated method for handling missing data. Here, we create a predictive model to estimate values that will substitute the missing data.  In this case, we divide our data set into two sets: One set with no missing values for the variable and another one with missing values. First data set become training data set of the model while second data set with missing values is test data set and variable with missing values is treated as target variable. Next, we create a model to predict target variable based on other attributes of the training data set and populate missing values of test data set. We can use regression, ANOVA, Logistic regression and various modeling technique to perform this. There are 2 drawbacks for this approach: 1.The model estimated values are usually more well-behaved than the true values 2.If there are no relationships with attributes in the data set and the attribute with missing values, then the model will not be precise for estimating missing values.</a:t>
            </a:r>
          </a:p>
          <a:p>
            <a:pPr marL="171450" indent="-171450">
              <a:buFont typeface="Arial" panose="020B0604020202020204" pitchFamily="34" charset="0"/>
              <a:buChar char="•"/>
            </a:pPr>
            <a:endParaRPr lang="en-US" sz="1200" dirty="0">
              <a:cs typeface="Calibri" panose="020F0502020204030204" pitchFamily="34" charset="0"/>
            </a:endParaRPr>
          </a:p>
          <a:p>
            <a:pPr marL="171450" indent="-171450">
              <a:buFont typeface="Arial" panose="020B0604020202020204" pitchFamily="34" charset="0"/>
              <a:buChar char="•"/>
            </a:pPr>
            <a:r>
              <a:rPr lang="en-US" sz="1200" dirty="0">
                <a:cs typeface="Calibri" panose="020F0502020204030204" pitchFamily="34" charset="0"/>
              </a:rPr>
              <a:t>KNN Imputation: In this method of imputation, the missing values of an attribute are imputed using the given number of attributes that are most similar to the attribute whose values are missing. The similarity of two attributes is determined using a distance function. It is also known to have certain advantage &amp; disadvantages. Advantages (1)k-nearest neighbor can predict both qualitative &amp; quantitative attributes (2) Creation of predictive model for each attribute with missing data is not required (3) Attributes with multiple missing values can be easily treated (4) Correlation structure of the data is taken into consideration. Disadvantage: (1) KNN algorithm is very time-consuming in analyzing large database. It searches through all the dataset looking for the most similar instances. (2) Choice of k-value is very critical. Higher value of k would include attributes which are significantly different from what we need whereas lower value of k implies missing out of significant attributes.</a:t>
            </a:r>
          </a:p>
        </p:txBody>
      </p:sp>
    </p:spTree>
    <p:extLst>
      <p:ext uri="{BB962C8B-B14F-4D97-AF65-F5344CB8AC3E}">
        <p14:creationId xmlns:p14="http://schemas.microsoft.com/office/powerpoint/2010/main" val="375031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086180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Outlier Treatment (1/4)</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8" y="947050"/>
            <a:ext cx="6823983"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a:cs typeface="Calibri" panose="020F0502020204030204" pitchFamily="34" charset="0"/>
              </a:rPr>
              <a:t>Outlier is a commonly used terminology by analysts and data scientists as it needs close attention else it can result in wildly wrong estimations. Simply speaking, Outlier is an observation that appears far away and diverges from an overall pattern in a sample.</a:t>
            </a:r>
          </a:p>
          <a:p>
            <a:pPr marL="628650" lvl="1" indent="-171450">
              <a:buFont typeface="Arial" panose="020B0604020202020204" pitchFamily="34" charset="0"/>
              <a:buChar char="•"/>
            </a:pPr>
            <a:r>
              <a:rPr lang="en-US" sz="1200" dirty="0">
                <a:cs typeface="Calibri" panose="020F0502020204030204" pitchFamily="34" charset="0"/>
              </a:rPr>
              <a:t>Let’s take an example, we do customer profiling and find out that the average annual income of customers is $0.8 million. But, there are two customers having annual income of $4 and $4.2 million. These two customers annual income is much higher than rest of the population. These two observations will be seen as Outliers</a:t>
            </a:r>
          </a:p>
          <a:p>
            <a:endParaRPr lang="en-US" sz="1200" dirty="0">
              <a:cs typeface="Calibri" panose="020F0502020204030204" pitchFamily="34" charset="0"/>
            </a:endParaRPr>
          </a:p>
        </p:txBody>
      </p:sp>
      <p:pic>
        <p:nvPicPr>
          <p:cNvPr id="9" name="Picture 2">
            <a:extLst>
              <a:ext uri="{FF2B5EF4-FFF2-40B4-BE49-F238E27FC236}">
                <a16:creationId xmlns:a16="http://schemas.microsoft.com/office/drawing/2014/main" id="{9AE190B3-87A1-4398-ADAF-4D7231973D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9374" y="947050"/>
            <a:ext cx="4130182" cy="2679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B68F6C3B-EF21-406A-86D3-B09AB14ABFB8}"/>
              </a:ext>
            </a:extLst>
          </p:cNvPr>
          <p:cNvSpPr txBox="1"/>
          <p:nvPr/>
        </p:nvSpPr>
        <p:spPr>
          <a:xfrm>
            <a:off x="377900" y="2516160"/>
            <a:ext cx="6904643" cy="1754326"/>
          </a:xfrm>
          <a:prstGeom prst="rect">
            <a:avLst/>
          </a:prstGeom>
          <a:noFill/>
        </p:spPr>
        <p:txBody>
          <a:bodyPr wrap="square" rtlCol="0">
            <a:spAutoFit/>
          </a:bodyPr>
          <a:lstStyle/>
          <a:p>
            <a:pPr marL="171450" indent="-171450" algn="l">
              <a:buFont typeface="Arial" panose="020B0604020202020204" pitchFamily="34" charset="0"/>
              <a:buChar char="•"/>
            </a:pPr>
            <a:r>
              <a:rPr lang="en-US" sz="1200" dirty="0">
                <a:latin typeface="+mn-lt"/>
                <a:cs typeface="Calibri" panose="020F0502020204030204" pitchFamily="34" charset="0"/>
              </a:rPr>
              <a:t>Outlier can be of two types: Univariate and Multivariate. Above, we have discussed the example of univariate outlier. These outliers can be found when we look at distribution of a single variable. Multi-variate outliers are outliers in an n-dimensional space. In order to find them, you have to look at distributions in multi-dimensions.</a:t>
            </a:r>
          </a:p>
          <a:p>
            <a:pPr marL="628650" lvl="1" indent="-171450" algn="l">
              <a:buFont typeface="Arial" panose="020B0604020202020204" pitchFamily="34" charset="0"/>
              <a:buChar char="•"/>
            </a:pPr>
            <a:r>
              <a:rPr lang="en-US" sz="1200" dirty="0">
                <a:latin typeface="+mn-lt"/>
                <a:cs typeface="Calibri" panose="020F0502020204030204" pitchFamily="34" charset="0"/>
              </a:rPr>
              <a:t>Let us understand this with an example. Let us say we are understanding the relationship between height and weight. Below, we have univariate and bivariate distribution for Height, Weight. Take a look at the box plot. We do not have any outlier (above and below 1.5*IQR, most common method). Now look at the scatter plot. Here, we have two values below and one above the average in a specific segment of weight and height.</a:t>
            </a:r>
          </a:p>
        </p:txBody>
      </p:sp>
      <p:pic>
        <p:nvPicPr>
          <p:cNvPr id="11" name="Picture 3">
            <a:extLst>
              <a:ext uri="{FF2B5EF4-FFF2-40B4-BE49-F238E27FC236}">
                <a16:creationId xmlns:a16="http://schemas.microsoft.com/office/drawing/2014/main" id="{ADB216E9-A514-49AF-9E8A-4AED9A80D0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29543" y="4252725"/>
            <a:ext cx="7848600" cy="210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419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0787105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Outlier Treatment (2/4)</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8" y="947050"/>
            <a:ext cx="11657241" cy="5078313"/>
          </a:xfrm>
          <a:prstGeom prst="rect">
            <a:avLst/>
          </a:prstGeom>
          <a:noFill/>
        </p:spPr>
        <p:txBody>
          <a:bodyPr wrap="square" rtlCol="0">
            <a:spAutoFit/>
          </a:bodyPr>
          <a:lstStyle/>
          <a:p>
            <a:pPr marL="171450" indent="-171450">
              <a:buFont typeface="Arial" panose="020B0604020202020204" pitchFamily="34" charset="0"/>
              <a:buChar char="•"/>
            </a:pPr>
            <a:r>
              <a:rPr lang="en-US" sz="1200" dirty="0">
                <a:cs typeface="Calibri" panose="020F0502020204030204" pitchFamily="34" charset="0"/>
              </a:rPr>
              <a:t>Let’s understand various types of outliers in more detail:</a:t>
            </a:r>
          </a:p>
          <a:p>
            <a:pPr marL="628650" lvl="1" indent="-171450">
              <a:buFont typeface="Arial" panose="020B0604020202020204" pitchFamily="34" charset="0"/>
              <a:buChar char="•"/>
            </a:pPr>
            <a:r>
              <a:rPr lang="en-US" sz="1200" b="1" dirty="0">
                <a:cs typeface="Calibri" panose="020F0502020204030204" pitchFamily="34" charset="0"/>
              </a:rPr>
              <a:t>Data Entry Errors:- </a:t>
            </a:r>
            <a:r>
              <a:rPr lang="en-US" sz="1200" dirty="0">
                <a:cs typeface="Calibri" panose="020F0502020204030204" pitchFamily="34" charset="0"/>
              </a:rPr>
              <a:t>Human errors such as errors caused during data collection, recording, or entry can cause outliers in data. For example: Annual income of a customer is $100,000. Accidentally, the data entry operator puts an additional zero in the figure. Now the income becomes $1,000,000 which is 10 times higher. Evidently, this will be the outlier value when compared with rest of the population.</a:t>
            </a:r>
          </a:p>
          <a:p>
            <a:pPr marL="628650" lvl="1" indent="-171450">
              <a:buFont typeface="Arial" panose="020B0604020202020204" pitchFamily="34" charset="0"/>
              <a:buChar char="•"/>
            </a:pPr>
            <a:r>
              <a:rPr lang="en-US" sz="1200" b="1" dirty="0">
                <a:cs typeface="Calibri" panose="020F0502020204030204" pitchFamily="34" charset="0"/>
              </a:rPr>
              <a:t>Measurement Error: </a:t>
            </a:r>
            <a:r>
              <a:rPr lang="en-US" sz="1200" dirty="0">
                <a:cs typeface="Calibri" panose="020F0502020204030204" pitchFamily="34" charset="0"/>
              </a:rPr>
              <a:t>It is the most common source of outliers. This is caused when the measurement instrument used turns out to be faulty. For example: There are 10 weighing machines. 9 of them are correct, 1 is faulty. Weight measured by people on the faulty machine will be higher / lower than the rest of people in the group. The weights measured on faulty machine can lead to outliers.</a:t>
            </a:r>
          </a:p>
          <a:p>
            <a:pPr marL="628650" lvl="1" indent="-171450">
              <a:buFont typeface="Arial" panose="020B0604020202020204" pitchFamily="34" charset="0"/>
              <a:buChar char="•"/>
            </a:pPr>
            <a:r>
              <a:rPr lang="en-US" sz="1200" b="1" dirty="0">
                <a:cs typeface="Calibri" panose="020F0502020204030204" pitchFamily="34" charset="0"/>
              </a:rPr>
              <a:t>Experimental Error: </a:t>
            </a:r>
            <a:r>
              <a:rPr lang="en-US" sz="1200" dirty="0">
                <a:cs typeface="Calibri" panose="020F0502020204030204" pitchFamily="34" charset="0"/>
              </a:rPr>
              <a:t>Another cause of outliers is experimental error. For example: In a 100m sprint of 7 runners, one runner missed out on concentrating on the ‘Go’ call which caused him to start late. Hence, this caused the runner’s run time to be more than other runners. His total run time can be an outlier.</a:t>
            </a:r>
          </a:p>
          <a:p>
            <a:pPr marL="628650" lvl="1" indent="-171450">
              <a:buFont typeface="Arial" panose="020B0604020202020204" pitchFamily="34" charset="0"/>
              <a:buChar char="•"/>
            </a:pPr>
            <a:r>
              <a:rPr lang="en-US" sz="1200" b="1" dirty="0">
                <a:cs typeface="Calibri" panose="020F0502020204030204" pitchFamily="34" charset="0"/>
              </a:rPr>
              <a:t>Intentional Outlier: </a:t>
            </a:r>
            <a:r>
              <a:rPr lang="en-US" sz="1200" dirty="0">
                <a:cs typeface="Calibri" panose="020F0502020204030204" pitchFamily="34" charset="0"/>
              </a:rPr>
              <a:t>This is commonly found in self-reported measures that involves sensitive data. For example: Teens would typically under report the amount of alcohol that they consume. Only a fraction of them would report actual value. Here actual values might look like outliers because rest of the teens are under reporting the consumption.</a:t>
            </a:r>
          </a:p>
          <a:p>
            <a:pPr marL="628650" lvl="1" indent="-171450">
              <a:buFont typeface="Arial" panose="020B0604020202020204" pitchFamily="34" charset="0"/>
              <a:buChar char="•"/>
            </a:pPr>
            <a:r>
              <a:rPr lang="en-US" sz="1200" b="1" dirty="0">
                <a:cs typeface="Calibri" panose="020F0502020204030204" pitchFamily="34" charset="0"/>
              </a:rPr>
              <a:t>Data Processing Error: </a:t>
            </a:r>
            <a:r>
              <a:rPr lang="en-US" sz="1200" dirty="0">
                <a:cs typeface="Calibri" panose="020F0502020204030204" pitchFamily="34" charset="0"/>
              </a:rPr>
              <a:t>Whenever we perform data mining, we extract data from multiple sources. It is possible that some manipulation or extraction errors may lead to outliers in the dataset.</a:t>
            </a:r>
          </a:p>
          <a:p>
            <a:pPr marL="628650" lvl="1" indent="-171450">
              <a:buFont typeface="Arial" panose="020B0604020202020204" pitchFamily="34" charset="0"/>
              <a:buChar char="•"/>
            </a:pPr>
            <a:r>
              <a:rPr lang="en-US" sz="1200" b="1" dirty="0">
                <a:cs typeface="Calibri" panose="020F0502020204030204" pitchFamily="34" charset="0"/>
              </a:rPr>
              <a:t>Sampling error: </a:t>
            </a:r>
            <a:r>
              <a:rPr lang="en-US" sz="1200" dirty="0">
                <a:cs typeface="Calibri" panose="020F0502020204030204" pitchFamily="34" charset="0"/>
              </a:rPr>
              <a:t>For instance, we have to measure the height of athletes. By mistake, we include a few basketball players in the sample. This inclusion is likely to cause outliers in the dataset.</a:t>
            </a:r>
          </a:p>
          <a:p>
            <a:pPr marL="628650" lvl="1" indent="-171450">
              <a:buFont typeface="Arial" panose="020B0604020202020204" pitchFamily="34" charset="0"/>
              <a:buChar char="•"/>
            </a:pPr>
            <a:r>
              <a:rPr lang="en-US" sz="1200" b="1" dirty="0">
                <a:cs typeface="Calibri" panose="020F0502020204030204" pitchFamily="34" charset="0"/>
              </a:rPr>
              <a:t>Natural Outlier: </a:t>
            </a:r>
            <a:r>
              <a:rPr lang="en-US" sz="1200" dirty="0">
                <a:cs typeface="Calibri" panose="020F0502020204030204" pitchFamily="34" charset="0"/>
              </a:rPr>
              <a:t>When an outlier is not artificial (due to error), it is a natural outlier. For instance: In my last assignment with one of the renowned insurance company, I noticed that the performance of top 50 financial advisors was far higher than rest of the population. Surprisingly, it was not due to any error. Hence, whenever we perform any data mining activity with advisors, we used to treat this segment separately.</a:t>
            </a:r>
          </a:p>
          <a:p>
            <a:pPr marL="171450" indent="-171450">
              <a:buFont typeface="Arial" panose="020B0604020202020204" pitchFamily="34" charset="0"/>
              <a:buChar char="•"/>
            </a:pPr>
            <a:endParaRPr lang="en-US" sz="1200" dirty="0">
              <a:cs typeface="Calibri" panose="020F0502020204030204" pitchFamily="34" charset="0"/>
            </a:endParaRPr>
          </a:p>
          <a:p>
            <a:pPr marL="171450" indent="-171450">
              <a:buFont typeface="Arial" panose="020B0604020202020204" pitchFamily="34" charset="0"/>
              <a:buChar char="•"/>
            </a:pPr>
            <a:r>
              <a:rPr lang="en-US" sz="1200" dirty="0">
                <a:cs typeface="Calibri" panose="020F0502020204030204" pitchFamily="34" charset="0"/>
              </a:rPr>
              <a:t>What is the impact of Outliers on a dataset?</a:t>
            </a:r>
          </a:p>
          <a:p>
            <a:pPr marL="171450" indent="-171450">
              <a:buFont typeface="Arial" panose="020B0604020202020204" pitchFamily="34" charset="0"/>
              <a:buChar char="•"/>
            </a:pPr>
            <a:endParaRPr lang="en-US" sz="1200" dirty="0">
              <a:cs typeface="Calibri" panose="020F0502020204030204" pitchFamily="34" charset="0"/>
            </a:endParaRPr>
          </a:p>
          <a:p>
            <a:pPr marL="628650" lvl="1" indent="-171450">
              <a:buFont typeface="Arial" panose="020B0604020202020204" pitchFamily="34" charset="0"/>
              <a:buChar char="•"/>
            </a:pPr>
            <a:r>
              <a:rPr lang="en-US" sz="1200" dirty="0">
                <a:cs typeface="Calibri" panose="020F0502020204030204" pitchFamily="34" charset="0"/>
              </a:rPr>
              <a:t>Outliers can drastically change the results of the data analysis and statistical modeling. There are numerous unfavorable impacts of outliers in the data set:</a:t>
            </a:r>
          </a:p>
          <a:p>
            <a:pPr marL="628650" lvl="1" indent="-171450">
              <a:buFont typeface="Arial" panose="020B0604020202020204" pitchFamily="34" charset="0"/>
              <a:buChar char="•"/>
            </a:pPr>
            <a:r>
              <a:rPr lang="en-US" sz="1200" dirty="0">
                <a:cs typeface="Calibri" panose="020F0502020204030204" pitchFamily="34" charset="0"/>
              </a:rPr>
              <a:t>It increases the error variance and reduces the power of statistical tests</a:t>
            </a:r>
          </a:p>
          <a:p>
            <a:pPr marL="628650" lvl="1" indent="-171450">
              <a:buFont typeface="Arial" panose="020B0604020202020204" pitchFamily="34" charset="0"/>
              <a:buChar char="•"/>
            </a:pPr>
            <a:r>
              <a:rPr lang="en-US" sz="1200" dirty="0">
                <a:cs typeface="Calibri" panose="020F0502020204030204" pitchFamily="34" charset="0"/>
              </a:rPr>
              <a:t>If the outliers are non-randomly distributed, they can decrease normality</a:t>
            </a:r>
          </a:p>
          <a:p>
            <a:pPr marL="628650" lvl="1" indent="-171450">
              <a:buFont typeface="Arial" panose="020B0604020202020204" pitchFamily="34" charset="0"/>
              <a:buChar char="•"/>
            </a:pPr>
            <a:r>
              <a:rPr lang="en-US" sz="1200" dirty="0">
                <a:cs typeface="Calibri" panose="020F0502020204030204" pitchFamily="34" charset="0"/>
              </a:rPr>
              <a:t>They can bias or influence estimates that may be of substantive interest</a:t>
            </a:r>
          </a:p>
          <a:p>
            <a:pPr marL="628650" lvl="1" indent="-171450">
              <a:buFont typeface="Arial" panose="020B0604020202020204" pitchFamily="34" charset="0"/>
              <a:buChar char="•"/>
            </a:pPr>
            <a:r>
              <a:rPr lang="en-US" sz="1200" dirty="0">
                <a:cs typeface="Calibri" panose="020F0502020204030204" pitchFamily="34" charset="0"/>
              </a:rPr>
              <a:t>They can also impact the basic assumption of Regression, ANOVA and other statistical model assumptions</a:t>
            </a:r>
          </a:p>
        </p:txBody>
      </p:sp>
    </p:spTree>
    <p:extLst>
      <p:ext uri="{BB962C8B-B14F-4D97-AF65-F5344CB8AC3E}">
        <p14:creationId xmlns:p14="http://schemas.microsoft.com/office/powerpoint/2010/main" val="311162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314299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Outlier Treatment (3/4)</a:t>
            </a:r>
          </a:p>
        </p:txBody>
      </p:sp>
      <p:sp>
        <p:nvSpPr>
          <p:cNvPr id="7" name="TextBox 6">
            <a:extLst>
              <a:ext uri="{FF2B5EF4-FFF2-40B4-BE49-F238E27FC236}">
                <a16:creationId xmlns:a16="http://schemas.microsoft.com/office/drawing/2014/main" id="{DEFC1D34-5DAD-47CA-A872-89A3E350AFD1}"/>
              </a:ext>
            </a:extLst>
          </p:cNvPr>
          <p:cNvSpPr txBox="1"/>
          <p:nvPr/>
        </p:nvSpPr>
        <p:spPr>
          <a:xfrm>
            <a:off x="264334" y="947050"/>
            <a:ext cx="11657241" cy="5078313"/>
          </a:xfrm>
          <a:prstGeom prst="rect">
            <a:avLst/>
          </a:prstGeom>
          <a:noFill/>
        </p:spPr>
        <p:txBody>
          <a:bodyPr wrap="square" rtlCol="0">
            <a:spAutoFit/>
          </a:bodyPr>
          <a:lstStyle/>
          <a:p>
            <a:r>
              <a:rPr lang="en-US" sz="1200" b="1" dirty="0">
                <a:cs typeface="Calibri" panose="020F0502020204030204" pitchFamily="34" charset="0"/>
              </a:rPr>
              <a:t> There are different methods in place that can be used to find out the outliers in Data:</a:t>
            </a:r>
          </a:p>
          <a:p>
            <a:pPr marL="171450" indent="-171450">
              <a:buFont typeface="Arial" panose="020B0604020202020204" pitchFamily="34" charset="0"/>
              <a:buChar char="•"/>
            </a:pPr>
            <a:endParaRPr lang="en-US" sz="1200" b="1" dirty="0">
              <a:cs typeface="Calibri" panose="020F0502020204030204" pitchFamily="34" charset="0"/>
            </a:endParaRPr>
          </a:p>
          <a:p>
            <a:pPr marL="628650" lvl="1" indent="-171450">
              <a:buFont typeface="Arial" panose="020B0604020202020204" pitchFamily="34" charset="0"/>
              <a:buChar char="•"/>
            </a:pPr>
            <a:r>
              <a:rPr lang="en-US" sz="1200" b="1" dirty="0">
                <a:cs typeface="Calibri" panose="020F0502020204030204" pitchFamily="34" charset="0"/>
              </a:rPr>
              <a:t>Standardized Residual – </a:t>
            </a:r>
            <a:r>
              <a:rPr lang="en-US" sz="1200" dirty="0">
                <a:cs typeface="Calibri" panose="020F0502020204030204" pitchFamily="34" charset="0"/>
              </a:rPr>
              <a:t>An observation with SR &gt;= |3| is considered to be a potential outlier.</a:t>
            </a:r>
          </a:p>
          <a:p>
            <a:pPr marL="628650" lvl="1" indent="-171450">
              <a:buFont typeface="Arial" panose="020B0604020202020204" pitchFamily="34" charset="0"/>
              <a:buChar char="•"/>
            </a:pPr>
            <a:endParaRPr lang="en-US" sz="1200" dirty="0">
              <a:cs typeface="Calibri" panose="020F0502020204030204" pitchFamily="34" charset="0"/>
            </a:endParaRPr>
          </a:p>
          <a:p>
            <a:pPr marL="628650" lvl="1" indent="-171450">
              <a:buFont typeface="Arial" panose="020B0604020202020204" pitchFamily="34" charset="0"/>
              <a:buChar char="•"/>
            </a:pPr>
            <a:r>
              <a:rPr lang="en-US" sz="1200" b="1" dirty="0">
                <a:cs typeface="Calibri" panose="020F0502020204030204" pitchFamily="34" charset="0"/>
              </a:rPr>
              <a:t>Cook’s D</a:t>
            </a:r>
            <a:r>
              <a:rPr lang="en-US" sz="1200" dirty="0">
                <a:cs typeface="Calibri" panose="020F0502020204030204" pitchFamily="34" charset="0"/>
              </a:rPr>
              <a:t> – An influential observation has a value of at least 50</a:t>
            </a:r>
            <a:r>
              <a:rPr lang="en-US" sz="1200" baseline="30000" dirty="0">
                <a:cs typeface="Calibri" panose="020F0502020204030204" pitchFamily="34" charset="0"/>
              </a:rPr>
              <a:t>th</a:t>
            </a:r>
            <a:r>
              <a:rPr lang="en-US" sz="1200" dirty="0">
                <a:cs typeface="Calibri" panose="020F0502020204030204" pitchFamily="34" charset="0"/>
              </a:rPr>
              <a:t> percentile of the F- distribution. It detects outlying observations by evaluating  all variables simultaneously. A Cook’s D greater than |2| should be investigated.</a:t>
            </a:r>
          </a:p>
          <a:p>
            <a:pPr marL="628650" lvl="1" indent="-171450">
              <a:buFont typeface="Arial" panose="020B0604020202020204" pitchFamily="34" charset="0"/>
              <a:buChar char="•"/>
            </a:pPr>
            <a:endParaRPr lang="en-US" sz="1200" dirty="0">
              <a:cs typeface="Calibri" panose="020F0502020204030204" pitchFamily="34" charset="0"/>
            </a:endParaRPr>
          </a:p>
          <a:p>
            <a:pPr marL="628650" lvl="1" indent="-171450">
              <a:buFont typeface="Arial" panose="020B0604020202020204" pitchFamily="34" charset="0"/>
              <a:buChar char="•"/>
            </a:pPr>
            <a:r>
              <a:rPr lang="en-US" sz="1200" b="1" dirty="0">
                <a:cs typeface="Calibri" panose="020F0502020204030204" pitchFamily="34" charset="0"/>
              </a:rPr>
              <a:t>RSTUDENT</a:t>
            </a:r>
            <a:r>
              <a:rPr lang="en-US" sz="1200" dirty="0">
                <a:cs typeface="Calibri" panose="020F0502020204030204" pitchFamily="34" charset="0"/>
              </a:rPr>
              <a:t> is the </a:t>
            </a:r>
            <a:r>
              <a:rPr lang="en-US" sz="1200" b="1" dirty="0">
                <a:cs typeface="Calibri" panose="020F0502020204030204" pitchFamily="34" charset="0"/>
              </a:rPr>
              <a:t>studentized deleted residual</a:t>
            </a:r>
            <a:r>
              <a:rPr lang="en-US" sz="1200" dirty="0">
                <a:cs typeface="Calibri" panose="020F0502020204030204" pitchFamily="34" charset="0"/>
              </a:rPr>
              <a:t>. The studentized deleted residual checks if the model  is significantly different if an observation is removed. An RSTUDENT whose absolute value is larger than 2 should be investigated.</a:t>
            </a:r>
          </a:p>
          <a:p>
            <a:pPr marL="628650" lvl="1" indent="-171450">
              <a:buFont typeface="Arial" panose="020B0604020202020204" pitchFamily="34" charset="0"/>
              <a:buChar char="•"/>
            </a:pPr>
            <a:endParaRPr lang="en-US" sz="1200" dirty="0">
              <a:cs typeface="Calibri" panose="020F0502020204030204" pitchFamily="34" charset="0"/>
            </a:endParaRPr>
          </a:p>
          <a:p>
            <a:pPr marL="628650" lvl="1" indent="-171450">
              <a:buFont typeface="Arial" panose="020B0604020202020204" pitchFamily="34" charset="0"/>
              <a:buChar char="•"/>
            </a:pPr>
            <a:r>
              <a:rPr lang="en-US" sz="1200" b="1" dirty="0">
                <a:cs typeface="Calibri" panose="020F0502020204030204" pitchFamily="34" charset="0"/>
              </a:rPr>
              <a:t>The DFFITS statistic </a:t>
            </a:r>
            <a:r>
              <a:rPr lang="en-US" sz="1200" dirty="0">
                <a:cs typeface="Calibri" panose="020F0502020204030204" pitchFamily="34" charset="0"/>
              </a:rPr>
              <a:t>also test if an observation is strongly influencing the model. Interpretation of DFFITS depends on the size of the dataset. If your dataset is small to medium size, you can use 1.0 as a cut off point. DFFITS greater than 1.0 warrant investigating. For large datasets, investigate observations where </a:t>
            </a:r>
            <a:r>
              <a:rPr lang="en-US" sz="1200" b="1" dirty="0">
                <a:cs typeface="Calibri" panose="020F0502020204030204" pitchFamily="34" charset="0"/>
              </a:rPr>
              <a:t>DFFITS &gt; 2[sqrt(p/n)]</a:t>
            </a:r>
            <a:r>
              <a:rPr lang="en-US" sz="1200" dirty="0">
                <a:cs typeface="Calibri" panose="020F0502020204030204" pitchFamily="34" charset="0"/>
              </a:rPr>
              <a:t>. DFFITS can also be evaluated by comparing the observations among themselves. Observations whose DFFITS values are extreme in relation to the others should be investigated</a:t>
            </a:r>
            <a:r>
              <a:rPr lang="en-US" sz="1200" b="1" dirty="0">
                <a:cs typeface="Calibri" panose="020F0502020204030204" pitchFamily="34" charset="0"/>
              </a:rPr>
              <a:t>. (Here p is the number of features being used excluding the intercept  and n is the sample size).</a:t>
            </a:r>
          </a:p>
          <a:p>
            <a:pPr marL="628650" lvl="1" indent="-171450">
              <a:buFont typeface="Arial" panose="020B0604020202020204" pitchFamily="34" charset="0"/>
              <a:buChar char="•"/>
            </a:pPr>
            <a:endParaRPr lang="en-US" sz="1200" b="1" dirty="0">
              <a:cs typeface="Calibri" panose="020F0502020204030204" pitchFamily="34" charset="0"/>
            </a:endParaRPr>
          </a:p>
          <a:p>
            <a:pPr marL="628650" lvl="1" indent="-171450">
              <a:buFont typeface="Arial" panose="020B0604020202020204" pitchFamily="34" charset="0"/>
              <a:buChar char="•"/>
            </a:pPr>
            <a:r>
              <a:rPr lang="en-US" sz="1200" dirty="0">
                <a:cs typeface="Calibri" panose="020F0502020204030204" pitchFamily="34" charset="0"/>
              </a:rPr>
              <a:t>In addition to tests for outliers that affect the overall model, the </a:t>
            </a:r>
            <a:r>
              <a:rPr lang="en-US" sz="1200" b="1" dirty="0" err="1">
                <a:cs typeface="Calibri" panose="020F0502020204030204" pitchFamily="34" charset="0"/>
              </a:rPr>
              <a:t>Dfbetas</a:t>
            </a:r>
            <a:r>
              <a:rPr lang="en-US" sz="1200" dirty="0">
                <a:cs typeface="Calibri" panose="020F0502020204030204" pitchFamily="34" charset="0"/>
              </a:rPr>
              <a:t> statistics can be used to find outliers that influence an particular parameter's coefficient. There will be a </a:t>
            </a:r>
            <a:r>
              <a:rPr lang="en-US" sz="1200" dirty="0" err="1">
                <a:cs typeface="Calibri" panose="020F0502020204030204" pitchFamily="34" charset="0"/>
              </a:rPr>
              <a:t>Dfbetas</a:t>
            </a:r>
            <a:r>
              <a:rPr lang="en-US" sz="1200" dirty="0">
                <a:cs typeface="Calibri" panose="020F0502020204030204" pitchFamily="34" charset="0"/>
              </a:rPr>
              <a:t> statistic for each term in the model. For small to medium sized datasets, a </a:t>
            </a:r>
            <a:r>
              <a:rPr lang="en-US" sz="1200" dirty="0" err="1">
                <a:cs typeface="Calibri" panose="020F0502020204030204" pitchFamily="34" charset="0"/>
              </a:rPr>
              <a:t>Dfbetas</a:t>
            </a:r>
            <a:r>
              <a:rPr lang="en-US" sz="1200" dirty="0">
                <a:cs typeface="Calibri" panose="020F0502020204030204" pitchFamily="34" charset="0"/>
              </a:rPr>
              <a:t> over 1.0 should be investigated. Suspected outliers of large datasets have </a:t>
            </a:r>
            <a:r>
              <a:rPr lang="en-US" sz="1200" dirty="0" err="1">
                <a:cs typeface="Calibri" panose="020F0502020204030204" pitchFamily="34" charset="0"/>
              </a:rPr>
              <a:t>Dfbetas</a:t>
            </a:r>
            <a:r>
              <a:rPr lang="en-US" sz="1200" dirty="0">
                <a:cs typeface="Calibri" panose="020F0502020204030204" pitchFamily="34" charset="0"/>
              </a:rPr>
              <a:t> greater than 2/sqrt(n). </a:t>
            </a:r>
          </a:p>
          <a:p>
            <a:pPr marL="628650" lvl="1" indent="-171450">
              <a:buFont typeface="Arial" panose="020B0604020202020204" pitchFamily="34" charset="0"/>
              <a:buChar char="•"/>
            </a:pPr>
            <a:endParaRPr lang="en-US" sz="1200" dirty="0">
              <a:cs typeface="Calibri" panose="020F0502020204030204" pitchFamily="34" charset="0"/>
            </a:endParaRPr>
          </a:p>
          <a:p>
            <a:pPr marL="628650" lvl="1" indent="-171450">
              <a:buFont typeface="Arial" panose="020B0604020202020204" pitchFamily="34" charset="0"/>
              <a:buChar char="•"/>
            </a:pPr>
            <a:r>
              <a:rPr lang="en-US" sz="1200" i="1" dirty="0">
                <a:cs typeface="Calibri" panose="020F0502020204030204" pitchFamily="34" charset="0"/>
              </a:rPr>
              <a:t>Outliers can be addressed by: assigning weights, modifying the model (</a:t>
            </a:r>
            <a:r>
              <a:rPr lang="en-US" sz="1200" i="1" dirty="0" err="1">
                <a:cs typeface="Calibri" panose="020F0502020204030204" pitchFamily="34" charset="0"/>
              </a:rPr>
              <a:t>eg.</a:t>
            </a:r>
            <a:r>
              <a:rPr lang="en-US" sz="1200" i="1" dirty="0">
                <a:cs typeface="Calibri" panose="020F0502020204030204" pitchFamily="34" charset="0"/>
              </a:rPr>
              <a:t> transform variables) or deleting the observations (</a:t>
            </a:r>
            <a:r>
              <a:rPr lang="en-US" sz="1200" i="1" dirty="0" err="1">
                <a:cs typeface="Calibri" panose="020F0502020204030204" pitchFamily="34" charset="0"/>
              </a:rPr>
              <a:t>eg.</a:t>
            </a:r>
            <a:r>
              <a:rPr lang="en-US" sz="1200" i="1" dirty="0">
                <a:cs typeface="Calibri" panose="020F0502020204030204" pitchFamily="34" charset="0"/>
              </a:rPr>
              <a:t> if data entry error suspected). Whatever approach is chosen to deal with outliers should be done for a reason and not just to get a better fit!</a:t>
            </a:r>
          </a:p>
          <a:p>
            <a:pPr marL="628650" lvl="1" indent="-171450">
              <a:buFont typeface="Arial" panose="020B0604020202020204" pitchFamily="34" charset="0"/>
              <a:buChar char="•"/>
            </a:pPr>
            <a:endParaRPr lang="en-US" sz="1200" b="1" dirty="0">
              <a:cs typeface="Calibri" panose="020F0502020204030204" pitchFamily="34" charset="0"/>
            </a:endParaRPr>
          </a:p>
          <a:p>
            <a:pPr marL="628650" lvl="1" indent="-171450">
              <a:buFont typeface="Arial" panose="020B0604020202020204" pitchFamily="34" charset="0"/>
              <a:buChar char="•"/>
            </a:pPr>
            <a:endParaRPr lang="en-US" sz="1200" b="1" dirty="0">
              <a:cs typeface="Calibri" panose="020F0502020204030204" pitchFamily="34" charset="0"/>
            </a:endParaRPr>
          </a:p>
          <a:p>
            <a:pPr lvl="1"/>
            <a:endParaRPr lang="en-US" sz="1200" b="1" dirty="0">
              <a:cs typeface="Calibri" panose="020F0502020204030204" pitchFamily="34" charset="0"/>
            </a:endParaRPr>
          </a:p>
          <a:p>
            <a:pPr lvl="1"/>
            <a:r>
              <a:rPr lang="en-US" sz="1200" b="1" dirty="0">
                <a:cs typeface="Calibri" panose="020F0502020204030204" pitchFamily="34" charset="0"/>
              </a:rPr>
              <a:t>Note- </a:t>
            </a:r>
            <a:r>
              <a:rPr lang="en-US" sz="1200" dirty="0"/>
              <a:t>Analysts need to check whether the outlier and influential observations are either correct or entry errors. If the observations are entry errors, either correct it or remove it from the data set for modeling. If the observations are correct, run the model again without those observations to see if the parameter coefficients are unstable. If so, analysts need to decide whether to keep or remove those influential observations for modeling. </a:t>
            </a:r>
            <a:endParaRPr lang="en-US" sz="1200" dirty="0">
              <a:cs typeface="Calibri" panose="020F0502020204030204" pitchFamily="34" charset="0"/>
            </a:endParaRPr>
          </a:p>
        </p:txBody>
      </p:sp>
    </p:spTree>
    <p:extLst>
      <p:ext uri="{BB962C8B-B14F-4D97-AF65-F5344CB8AC3E}">
        <p14:creationId xmlns:p14="http://schemas.microsoft.com/office/powerpoint/2010/main" val="201919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13307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Outlier Treatment (4/4)</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8" y="947050"/>
            <a:ext cx="11657241" cy="3785652"/>
          </a:xfrm>
          <a:prstGeom prst="rect">
            <a:avLst/>
          </a:prstGeom>
          <a:noFill/>
        </p:spPr>
        <p:txBody>
          <a:bodyPr wrap="square" rtlCol="0">
            <a:spAutoFit/>
          </a:bodyPr>
          <a:lstStyle/>
          <a:p>
            <a:r>
              <a:rPr lang="en-US" sz="1200" b="1" dirty="0">
                <a:cs typeface="Calibri" panose="020F0502020204030204" pitchFamily="34" charset="0"/>
              </a:rPr>
              <a:t>How to remove Outliers: </a:t>
            </a:r>
            <a:r>
              <a:rPr lang="en-US" sz="1200" dirty="0">
                <a:cs typeface="Calibri" panose="020F0502020204030204" pitchFamily="34" charset="0"/>
              </a:rPr>
              <a:t>Most of the ways to deal with outliers are similar to the methods of missing values like deleting observations, transforming them, binning them, treat them as a separate group, imputing values and other statistical methods. Here, we will discuss the common techniques used to deal with outliers</a:t>
            </a:r>
          </a:p>
          <a:p>
            <a:endParaRPr lang="en-US" sz="1200" b="1" dirty="0">
              <a:cs typeface="Calibri" panose="020F0502020204030204" pitchFamily="34" charset="0"/>
            </a:endParaRPr>
          </a:p>
          <a:p>
            <a:pPr marL="628650" lvl="1" indent="-171450">
              <a:buFont typeface="Arial" panose="020B0604020202020204" pitchFamily="34" charset="0"/>
              <a:buChar char="•"/>
            </a:pPr>
            <a:r>
              <a:rPr lang="en-US" sz="1200" dirty="0">
                <a:cs typeface="Calibri" panose="020F0502020204030204" pitchFamily="34" charset="0"/>
              </a:rPr>
              <a:t>Deleting observations: We delete outlier values if it is due to data entry error, data processing error or outlier observations are very small in numbers. We can also use trimming at both ends to remove outliers.</a:t>
            </a:r>
          </a:p>
          <a:p>
            <a:pPr marL="171450" indent="-171450">
              <a:buFont typeface="Arial" panose="020B0604020202020204" pitchFamily="34" charset="0"/>
              <a:buChar char="•"/>
            </a:pPr>
            <a:endParaRPr lang="en-US" sz="1200" dirty="0">
              <a:cs typeface="Calibri" panose="020F0502020204030204" pitchFamily="34" charset="0"/>
            </a:endParaRPr>
          </a:p>
          <a:p>
            <a:pPr marL="628650" lvl="1" indent="-171450">
              <a:buFont typeface="Arial" panose="020B0604020202020204" pitchFamily="34" charset="0"/>
              <a:buChar char="•"/>
            </a:pPr>
            <a:r>
              <a:rPr lang="en-US" sz="1200" dirty="0">
                <a:cs typeface="Calibri" panose="020F0502020204030204" pitchFamily="34" charset="0"/>
              </a:rPr>
              <a:t>Transforming and binning values: Transforming variables can also eliminate outliers. Natural log of a value reduces the variation caused by extreme values. Binning is also a form of variable transformation. Decision Tree algorithm allows to deal with outliers well due to binning of variable. We can also use the process of assigning weights to different observations.</a:t>
            </a:r>
          </a:p>
          <a:p>
            <a:pPr marL="628650" lvl="1" indent="-171450">
              <a:buFont typeface="Arial" panose="020B0604020202020204" pitchFamily="34" charset="0"/>
              <a:buChar char="•"/>
            </a:pPr>
            <a:endParaRPr lang="en-US" sz="1200" dirty="0">
              <a:cs typeface="Calibri" panose="020F0502020204030204" pitchFamily="34" charset="0"/>
            </a:endParaRPr>
          </a:p>
          <a:p>
            <a:pPr marL="628650" lvl="1" indent="-171450">
              <a:buFont typeface="Arial" panose="020B0604020202020204" pitchFamily="34" charset="0"/>
              <a:buChar char="•"/>
            </a:pPr>
            <a:r>
              <a:rPr lang="en-US" sz="1200" dirty="0">
                <a:cs typeface="Calibri" panose="020F0502020204030204" pitchFamily="34" charset="0"/>
              </a:rPr>
              <a:t>Imputing: Like imputation of missing values, we can also impute outliers. We can use mean, median, mode imputation methods. Before imputing values, we should analyze if it is natural outlier or artificial. If it is artificial, we can go with imputing values. We can also use statistical model to predict values of outlier observation and after that we can impute it with predicted values.</a:t>
            </a:r>
          </a:p>
          <a:p>
            <a:pPr marL="628650" lvl="1" indent="-171450">
              <a:buFont typeface="Arial" panose="020B0604020202020204" pitchFamily="34" charset="0"/>
              <a:buChar char="•"/>
            </a:pPr>
            <a:endParaRPr lang="en-US" sz="1200" dirty="0">
              <a:cs typeface="Calibri" panose="020F0502020204030204" pitchFamily="34" charset="0"/>
            </a:endParaRPr>
          </a:p>
          <a:p>
            <a:pPr marL="628650" lvl="1" indent="-171450">
              <a:buFont typeface="Arial" panose="020B0604020202020204" pitchFamily="34" charset="0"/>
              <a:buChar char="•"/>
            </a:pPr>
            <a:r>
              <a:rPr lang="en-US" sz="1200" dirty="0">
                <a:cs typeface="Calibri" panose="020F0502020204030204" pitchFamily="34" charset="0"/>
              </a:rPr>
              <a:t>Treat separately: If there are significant number of outliers, we should treat them separately in the statistical model. One of the approach is to treat both groups as two different groups and build individual model for both groups and then combine the output.</a:t>
            </a:r>
          </a:p>
          <a:p>
            <a:pPr marL="628650" lvl="1" indent="-171450">
              <a:buFont typeface="Arial" panose="020B0604020202020204" pitchFamily="34" charset="0"/>
              <a:buChar char="•"/>
            </a:pPr>
            <a:endParaRPr lang="en-US" sz="1200" dirty="0">
              <a:cs typeface="Calibri" panose="020F0502020204030204" pitchFamily="34" charset="0"/>
            </a:endParaRPr>
          </a:p>
          <a:p>
            <a:pPr marL="628650" lvl="1" indent="-171450">
              <a:buFont typeface="Arial" panose="020B0604020202020204" pitchFamily="34" charset="0"/>
              <a:buChar char="•"/>
            </a:pPr>
            <a:r>
              <a:rPr lang="en-US" sz="1200" dirty="0">
                <a:cs typeface="Calibri" panose="020F0502020204030204" pitchFamily="34" charset="0"/>
              </a:rPr>
              <a:t>Capping and Flooring are other popular methods of outlier treatment</a:t>
            </a:r>
          </a:p>
          <a:p>
            <a:endParaRPr lang="en-US" sz="1200" b="1" dirty="0">
              <a:cs typeface="Calibri" panose="020F0502020204030204" pitchFamily="34" charset="0"/>
            </a:endParaRPr>
          </a:p>
          <a:p>
            <a:endParaRPr lang="en-US" sz="1200" b="1" dirty="0">
              <a:cs typeface="Calibri" panose="020F0502020204030204" pitchFamily="34" charset="0"/>
            </a:endParaRPr>
          </a:p>
        </p:txBody>
      </p:sp>
      <p:pic>
        <p:nvPicPr>
          <p:cNvPr id="9" name="Picture 2">
            <a:extLst>
              <a:ext uri="{FF2B5EF4-FFF2-40B4-BE49-F238E27FC236}">
                <a16:creationId xmlns:a16="http://schemas.microsoft.com/office/drawing/2014/main" id="{4E6569EC-B879-4C73-802E-13E5F5B1DF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2625" y="4343617"/>
            <a:ext cx="6808787"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262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060064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Feature Engineering (1/7)</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8" y="947050"/>
            <a:ext cx="11657241" cy="4708981"/>
          </a:xfrm>
          <a:prstGeom prst="rect">
            <a:avLst/>
          </a:prstGeom>
          <a:noFill/>
        </p:spPr>
        <p:txBody>
          <a:bodyPr wrap="square" rtlCol="0">
            <a:spAutoFit/>
          </a:bodyPr>
          <a:lstStyle/>
          <a:p>
            <a:pPr marL="171450" indent="-171450">
              <a:buFont typeface="Arial" panose="020B0604020202020204" pitchFamily="34" charset="0"/>
              <a:buChar char="•"/>
            </a:pPr>
            <a:r>
              <a:rPr lang="en-US" sz="1200" b="1" dirty="0">
                <a:cs typeface="Calibri" panose="020F0502020204030204" pitchFamily="34" charset="0"/>
              </a:rPr>
              <a:t>What is Feature Engineering: </a:t>
            </a:r>
            <a:r>
              <a:rPr lang="en-US" sz="1200" dirty="0">
                <a:cs typeface="Calibri" panose="020F0502020204030204" pitchFamily="34" charset="0"/>
              </a:rPr>
              <a:t>Feature engineering is the science (and art) of extracting more information from existing data. You are not adding any new data here, but you are actually making the data you already have more useful. For example, let’s say you are trying to predict foot fall in a shopping mall based on dates. If you try and use the dates directly, you may not be able to extract meaningful insights from the data. This is because the foot fall is less affected by the day of the month than it is by the day of the week. Now this information about day of week is implicit in your data. You need to bring it out to make your model better. This exercising of bringing out information from data in known as feature engineering.</a:t>
            </a:r>
          </a:p>
          <a:p>
            <a:pPr marL="171450" indent="-171450">
              <a:buFont typeface="Arial" panose="020B0604020202020204" pitchFamily="34" charset="0"/>
              <a:buChar char="•"/>
            </a:pPr>
            <a:endParaRPr lang="en-US" sz="1200" dirty="0">
              <a:cs typeface="Calibri" panose="020F0502020204030204" pitchFamily="34" charset="0"/>
            </a:endParaRPr>
          </a:p>
          <a:p>
            <a:pPr marL="628650" lvl="1" indent="-171450">
              <a:buFont typeface="Arial" panose="020B0604020202020204" pitchFamily="34" charset="0"/>
              <a:buChar char="•"/>
            </a:pPr>
            <a:r>
              <a:rPr lang="en-US" sz="1200" dirty="0">
                <a:cs typeface="Calibri" panose="020F0502020204030204" pitchFamily="34" charset="0"/>
              </a:rPr>
              <a:t>Variable transformation.</a:t>
            </a:r>
          </a:p>
          <a:p>
            <a:pPr marL="628650" lvl="1" indent="-171450">
              <a:buFont typeface="Arial" panose="020B0604020202020204" pitchFamily="34" charset="0"/>
              <a:buChar char="•"/>
            </a:pPr>
            <a:r>
              <a:rPr lang="en-US" sz="1200" dirty="0">
                <a:cs typeface="Calibri" panose="020F0502020204030204" pitchFamily="34" charset="0"/>
              </a:rPr>
              <a:t>Variable / Feature creation.</a:t>
            </a:r>
          </a:p>
          <a:p>
            <a:pPr marL="171450" indent="-171450">
              <a:buFont typeface="Arial" panose="020B0604020202020204" pitchFamily="34" charset="0"/>
              <a:buChar char="•"/>
            </a:pPr>
            <a:endParaRPr lang="en-US" sz="1200" dirty="0">
              <a:cs typeface="Calibri" panose="020F0502020204030204" pitchFamily="34" charset="0"/>
            </a:endParaRPr>
          </a:p>
          <a:p>
            <a:pPr marL="171450" indent="-171450">
              <a:buFont typeface="Arial" panose="020B0604020202020204" pitchFamily="34" charset="0"/>
              <a:buChar char="•"/>
            </a:pPr>
            <a:r>
              <a:rPr lang="en-US" sz="1200" dirty="0">
                <a:cs typeface="Calibri" panose="020F0502020204030204" pitchFamily="34" charset="0"/>
              </a:rPr>
              <a:t>These two techniques are vital in data exploration and have a remarkable impact on the power of prediction. Let’s understand each of this step in more details.</a:t>
            </a:r>
          </a:p>
          <a:p>
            <a:pPr marL="171450" indent="-171450">
              <a:buFont typeface="Arial" panose="020B0604020202020204" pitchFamily="34" charset="0"/>
              <a:buChar char="•"/>
            </a:pPr>
            <a:endParaRPr lang="en-US" sz="1200" dirty="0">
              <a:cs typeface="Calibri" panose="020F0502020204030204" pitchFamily="34" charset="0"/>
            </a:endParaRPr>
          </a:p>
          <a:p>
            <a:pPr marL="171450" indent="-171450">
              <a:buFont typeface="Arial" panose="020B0604020202020204" pitchFamily="34" charset="0"/>
              <a:buChar char="•"/>
            </a:pPr>
            <a:r>
              <a:rPr lang="en-US" sz="1200" b="1" dirty="0">
                <a:cs typeface="Calibri" panose="020F0502020204030204" pitchFamily="34" charset="0"/>
              </a:rPr>
              <a:t>What is Variable Transformation:  </a:t>
            </a:r>
            <a:r>
              <a:rPr lang="en-US" sz="1200" dirty="0">
                <a:cs typeface="Calibri" panose="020F0502020204030204" pitchFamily="34" charset="0"/>
              </a:rPr>
              <a:t>In data modelling, transformation refers to the replacement of a variable by a function. For instance, replacing a variable x by the square / cube root or logarithm x is a transformation. In other words, transformation is a process that changes the distribution or relationship of a variable with others. </a:t>
            </a:r>
          </a:p>
          <a:p>
            <a:pPr marL="171450" indent="-171450">
              <a:buFont typeface="Arial" panose="020B0604020202020204" pitchFamily="34" charset="0"/>
              <a:buChar char="•"/>
            </a:pPr>
            <a:endParaRPr lang="en-US" sz="1200" dirty="0">
              <a:cs typeface="Calibri" panose="020F0502020204030204" pitchFamily="34" charset="0"/>
            </a:endParaRPr>
          </a:p>
          <a:p>
            <a:pPr marL="171450" indent="-171450">
              <a:buFont typeface="Arial" panose="020B0604020202020204" pitchFamily="34" charset="0"/>
              <a:buChar char="•"/>
            </a:pPr>
            <a:r>
              <a:rPr lang="en-US" sz="1200" b="1" dirty="0">
                <a:cs typeface="Calibri" panose="020F0502020204030204" pitchFamily="34" charset="0"/>
              </a:rPr>
              <a:t>When should we use Variable Transformation: </a:t>
            </a:r>
          </a:p>
          <a:p>
            <a:pPr marL="171450" indent="-171450">
              <a:buFont typeface="Arial" panose="020B0604020202020204" pitchFamily="34" charset="0"/>
              <a:buChar char="•"/>
            </a:pPr>
            <a:endParaRPr lang="en-US" sz="1200" b="1" dirty="0">
              <a:cs typeface="Calibri" panose="020F0502020204030204" pitchFamily="34" charset="0"/>
            </a:endParaRPr>
          </a:p>
          <a:p>
            <a:pPr marL="171450" indent="-171450">
              <a:buFont typeface="Arial" panose="020B0604020202020204" pitchFamily="34" charset="0"/>
              <a:buChar char="•"/>
            </a:pPr>
            <a:r>
              <a:rPr lang="en-US" sz="1200" dirty="0">
                <a:cs typeface="Calibri" panose="020F0502020204030204" pitchFamily="34" charset="0"/>
              </a:rPr>
              <a:t>When we want to change the scale of a variable or standardize the values of a variable for better understanding. While this transformation is a must if you have data in different scales, this transformation does not change the shape of the variable distribution</a:t>
            </a:r>
          </a:p>
          <a:p>
            <a:endParaRPr lang="en-US" sz="1200" dirty="0">
              <a:cs typeface="Calibri" panose="020F0502020204030204" pitchFamily="34" charset="0"/>
            </a:endParaRPr>
          </a:p>
          <a:p>
            <a:pPr marL="171450" indent="-171450">
              <a:buFont typeface="Arial" panose="020B0604020202020204" pitchFamily="34" charset="0"/>
              <a:buChar char="•"/>
            </a:pPr>
            <a:r>
              <a:rPr lang="en-US" sz="1200" dirty="0">
                <a:cs typeface="Calibri" panose="020F0502020204030204" pitchFamily="34" charset="0"/>
              </a:rPr>
              <a:t>When we can transform complex non-linear relationships into linear relationships. Existence of a linear relationship between variables is easier to comprehend compared to a non-linear or curved relation. Transformation helps us to convert a non-linear relation into linear relation. Scatter plot can be used to find the relationship between two continuous variables. These transformations also improve the prediction. Log transformation is one of the commonly used transformation technique used in these situations.</a:t>
            </a:r>
          </a:p>
          <a:p>
            <a:endParaRPr lang="en-US" sz="1200" b="1" dirty="0">
              <a:cs typeface="Calibri" panose="020F0502020204030204" pitchFamily="34" charset="0"/>
            </a:endParaRPr>
          </a:p>
          <a:p>
            <a:endParaRPr lang="en-US" sz="1200" b="1" dirty="0">
              <a:cs typeface="Calibri" panose="020F0502020204030204" pitchFamily="34" charset="0"/>
            </a:endParaRPr>
          </a:p>
        </p:txBody>
      </p:sp>
      <p:pic>
        <p:nvPicPr>
          <p:cNvPr id="10" name="Picture 2">
            <a:extLst>
              <a:ext uri="{FF2B5EF4-FFF2-40B4-BE49-F238E27FC236}">
                <a16:creationId xmlns:a16="http://schemas.microsoft.com/office/drawing/2014/main" id="{AD75EA29-6836-42E5-89B9-3F9779B70E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508" y="5106303"/>
            <a:ext cx="6671353" cy="1418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171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8746179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Feature Engineering (2/7)</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8" y="947050"/>
            <a:ext cx="11657241"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cs typeface="Calibri" panose="020F0502020204030204" pitchFamily="34" charset="0"/>
              </a:rPr>
              <a:t>Symmetric distribution is preferred over skewed distribution as it is easier to interpret and generate inferences. Some modeling techniques requires normal distribution of variables. So, whenever we have a skewed distribution, we can use transformations which reduce skewness. For right skewed distribution, we take square / cube root or logarithm of variable and for left skewed, we take square / cube or exponential of variables.</a:t>
            </a:r>
          </a:p>
          <a:p>
            <a:endParaRPr lang="en-US" sz="1200" b="1" dirty="0">
              <a:cs typeface="Calibri" panose="020F0502020204030204" pitchFamily="34" charset="0"/>
            </a:endParaRPr>
          </a:p>
          <a:p>
            <a:endParaRPr lang="en-US" sz="1200" b="1" dirty="0">
              <a:cs typeface="Calibri" panose="020F0502020204030204" pitchFamily="34" charset="0"/>
            </a:endParaRPr>
          </a:p>
        </p:txBody>
      </p:sp>
      <p:pic>
        <p:nvPicPr>
          <p:cNvPr id="9" name="Picture 2">
            <a:extLst>
              <a:ext uri="{FF2B5EF4-FFF2-40B4-BE49-F238E27FC236}">
                <a16:creationId xmlns:a16="http://schemas.microsoft.com/office/drawing/2014/main" id="{470C385E-10B4-41CD-B389-A14F807D2D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7643" y="1818892"/>
            <a:ext cx="5955846" cy="1858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D6709257-4A36-4BF6-84DE-019CC7E38E17}"/>
              </a:ext>
            </a:extLst>
          </p:cNvPr>
          <p:cNvSpPr txBox="1"/>
          <p:nvPr/>
        </p:nvSpPr>
        <p:spPr>
          <a:xfrm>
            <a:off x="174165" y="3837616"/>
            <a:ext cx="11843668" cy="2400657"/>
          </a:xfrm>
          <a:prstGeom prst="rect">
            <a:avLst/>
          </a:prstGeom>
          <a:noFill/>
        </p:spPr>
        <p:txBody>
          <a:bodyPr wrap="square" rtlCol="0">
            <a:spAutoFit/>
          </a:bodyPr>
          <a:lstStyle/>
          <a:p>
            <a:pPr marL="171450" indent="-171450" algn="l">
              <a:buFont typeface="Arial" panose="020B0604020202020204" pitchFamily="34" charset="0"/>
              <a:buChar char="•"/>
            </a:pPr>
            <a:r>
              <a:rPr lang="en-US" sz="1200" b="1" dirty="0">
                <a:latin typeface="+mn-lt"/>
                <a:cs typeface="Calibri" panose="020F0502020204030204" pitchFamily="34" charset="0"/>
              </a:rPr>
              <a:t>What are the common methods of Variable Transformation? </a:t>
            </a:r>
            <a:r>
              <a:rPr lang="en-US" sz="1200" dirty="0">
                <a:latin typeface="+mn-lt"/>
                <a:cs typeface="Calibri" panose="020F0502020204030204" pitchFamily="34" charset="0"/>
              </a:rPr>
              <a:t>There are various methods used to transform variables. As discussed, some of them include square root, cube root, logarithmic, binning, reciprocal and many others. Let’s look at these methods in detail by highlighting the pros and cons of these transformation methods.</a:t>
            </a:r>
          </a:p>
          <a:p>
            <a:pPr marL="628650" lvl="1" indent="-171450" algn="l">
              <a:buFont typeface="Arial" panose="020B0604020202020204" pitchFamily="34" charset="0"/>
              <a:buChar char="•"/>
            </a:pPr>
            <a:r>
              <a:rPr lang="en-US" sz="1200" dirty="0">
                <a:latin typeface="+mn-lt"/>
                <a:cs typeface="Calibri" panose="020F0502020204030204" pitchFamily="34" charset="0"/>
              </a:rPr>
              <a:t>Logarithm: Log of a variable is a common transformation method used to change the shape of distribution of the variable on a distribution plot. It is generally used for reducing right skewness of variables. Though, It can’t be applied to zero or negative values as well</a:t>
            </a:r>
          </a:p>
          <a:p>
            <a:pPr marL="628650" lvl="1" indent="-171450" algn="l">
              <a:buFont typeface="Arial" panose="020B0604020202020204" pitchFamily="34" charset="0"/>
              <a:buChar char="•"/>
            </a:pPr>
            <a:endParaRPr lang="en-US" sz="1200" dirty="0">
              <a:latin typeface="+mn-lt"/>
              <a:cs typeface="Calibri" panose="020F0502020204030204" pitchFamily="34" charset="0"/>
            </a:endParaRPr>
          </a:p>
          <a:p>
            <a:pPr marL="628650" lvl="1" indent="-171450" algn="l">
              <a:buFont typeface="Arial" panose="020B0604020202020204" pitchFamily="34" charset="0"/>
              <a:buChar char="•"/>
            </a:pPr>
            <a:r>
              <a:rPr lang="en-US" sz="1200" dirty="0">
                <a:latin typeface="+mn-lt"/>
                <a:cs typeface="Calibri" panose="020F0502020204030204" pitchFamily="34" charset="0"/>
              </a:rPr>
              <a:t>Square / Cube root: The square and cube root of a variable has a sound effect on variable distribution. However, it is not as significant as logarithmic transformation. Cube root has its own advantage. It can be applied to negative values including zero. Square root can be applied to positive values including zero.</a:t>
            </a:r>
          </a:p>
          <a:p>
            <a:pPr marL="628650" lvl="1" indent="-171450" algn="l">
              <a:buFont typeface="Arial" panose="020B0604020202020204" pitchFamily="34" charset="0"/>
              <a:buChar char="•"/>
            </a:pPr>
            <a:endParaRPr lang="en-US" sz="1200" dirty="0">
              <a:latin typeface="+mn-lt"/>
              <a:cs typeface="Calibri" panose="020F0502020204030204" pitchFamily="34" charset="0"/>
            </a:endParaRPr>
          </a:p>
          <a:p>
            <a:pPr marL="628650" lvl="1" indent="-171450" algn="l">
              <a:buFont typeface="Arial" panose="020B0604020202020204" pitchFamily="34" charset="0"/>
              <a:buChar char="•"/>
            </a:pPr>
            <a:r>
              <a:rPr lang="en-US" sz="1200" dirty="0">
                <a:latin typeface="+mn-lt"/>
                <a:cs typeface="Calibri" panose="020F0502020204030204" pitchFamily="34" charset="0"/>
              </a:rPr>
              <a:t>Binning: It is used to categorize variables. It is performed on original values, percentile or frequency. Decision of categorization technique is based on business understanding. For example, we can categorize income in three categories, namely: High, Average and Low. We can also perform co-variate binning which depends on the value of more than one variables.</a:t>
            </a:r>
          </a:p>
          <a:p>
            <a:pPr marL="171450" indent="-171450" algn="l">
              <a:buFont typeface="Arial" panose="020B0604020202020204" pitchFamily="34" charset="0"/>
              <a:buChar char="•"/>
            </a:pPr>
            <a:endParaRPr lang="en-US" b="1" dirty="0">
              <a:latin typeface="+mn-lt"/>
              <a:cs typeface="Calibri" panose="020F0502020204030204" pitchFamily="34" charset="0"/>
            </a:endParaRPr>
          </a:p>
        </p:txBody>
      </p:sp>
    </p:spTree>
    <p:extLst>
      <p:ext uri="{BB962C8B-B14F-4D97-AF65-F5344CB8AC3E}">
        <p14:creationId xmlns:p14="http://schemas.microsoft.com/office/powerpoint/2010/main" val="148215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223044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Feature Engineering (3/7)</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8" y="947050"/>
            <a:ext cx="11657241" cy="2492990"/>
          </a:xfrm>
          <a:prstGeom prst="rect">
            <a:avLst/>
          </a:prstGeom>
          <a:noFill/>
        </p:spPr>
        <p:txBody>
          <a:bodyPr wrap="square" rtlCol="0">
            <a:spAutoFit/>
          </a:bodyPr>
          <a:lstStyle/>
          <a:p>
            <a:pPr marL="342900" indent="-342900" algn="just">
              <a:buFont typeface="+mj-lt"/>
              <a:buAutoNum type="arabicPeriod"/>
            </a:pPr>
            <a:r>
              <a:rPr lang="en-US" sz="1200" dirty="0">
                <a:cs typeface="Calibri" panose="020F0502020204030204" pitchFamily="34" charset="0"/>
              </a:rPr>
              <a:t>Scaling/ Standardization</a:t>
            </a:r>
          </a:p>
          <a:p>
            <a:pPr marL="800100" lvl="1" indent="-342900" algn="just">
              <a:buFont typeface="+mj-lt"/>
              <a:buAutoNum type="arabicPeriod"/>
            </a:pPr>
            <a:r>
              <a:rPr lang="en-US" sz="1200" dirty="0">
                <a:cs typeface="Calibri" panose="020F0502020204030204" pitchFamily="34" charset="0"/>
              </a:rPr>
              <a:t>Mean/Variance  -Zero Mean and Unit Variance</a:t>
            </a:r>
          </a:p>
          <a:p>
            <a:pPr marL="800100" lvl="1" indent="-342900" algn="just">
              <a:buFont typeface="+mj-lt"/>
              <a:buAutoNum type="arabicPeriod"/>
            </a:pPr>
            <a:r>
              <a:rPr lang="en-US" sz="1200" dirty="0">
                <a:cs typeface="Calibri" panose="020F0502020204030204" pitchFamily="34" charset="0"/>
              </a:rPr>
              <a:t>Min-Max - An alternative standardization is scaling features to lie between a given minimum and maximum value, often between zero and one, or so that the maximum absolute value of each feature is scaled to unit size.</a:t>
            </a:r>
          </a:p>
          <a:p>
            <a:pPr marL="800100" lvl="1" indent="-342900" algn="just">
              <a:buFont typeface="+mj-lt"/>
              <a:buAutoNum type="arabicPeriod"/>
            </a:pPr>
            <a:r>
              <a:rPr lang="en-US" sz="1200" dirty="0">
                <a:cs typeface="Calibri" panose="020F0502020204030204" pitchFamily="34" charset="0"/>
              </a:rPr>
              <a:t>Robust Scaler – Mostly appropriate for data which exhibits lot of outliers in the defined range.</a:t>
            </a:r>
          </a:p>
          <a:p>
            <a:pPr lvl="1" algn="just"/>
            <a:endParaRPr lang="en-US" sz="1200" dirty="0">
              <a:cs typeface="Calibri" panose="020F0502020204030204" pitchFamily="34" charset="0"/>
            </a:endParaRPr>
          </a:p>
          <a:p>
            <a:pPr marL="457200" indent="-342900" algn="just">
              <a:buFont typeface="+mj-lt"/>
              <a:buAutoNum type="arabicPeriod"/>
            </a:pPr>
            <a:r>
              <a:rPr lang="en-US" sz="1200" dirty="0">
                <a:cs typeface="Calibri" panose="020F0502020204030204" pitchFamily="34" charset="0"/>
              </a:rPr>
              <a:t>Binarization / Dummy variable/ One-Hot Encoding.</a:t>
            </a:r>
          </a:p>
          <a:p>
            <a:pPr marL="114300" algn="just"/>
            <a:endParaRPr lang="en-US" sz="1200" dirty="0">
              <a:cs typeface="Calibri" panose="020F0502020204030204" pitchFamily="34" charset="0"/>
            </a:endParaRPr>
          </a:p>
          <a:p>
            <a:pPr marL="114300" algn="just"/>
            <a:endParaRPr lang="en-US" sz="1200" dirty="0">
              <a:cs typeface="Calibri" panose="020F0502020204030204" pitchFamily="34" charset="0"/>
            </a:endParaRPr>
          </a:p>
          <a:p>
            <a:pPr marL="114300" algn="just"/>
            <a:r>
              <a:rPr lang="en-US" sz="1200" dirty="0">
                <a:cs typeface="Calibri" panose="020F0502020204030204" pitchFamily="34" charset="0"/>
              </a:rPr>
              <a:t>Box-Cox Transformation – A Box Cox transformation is a way to transform non-normal dependent variables into a normal shape. Normality is an important assumption for many statistical techniques; if your data isn’t normal, applying a Box-Cox means that you are able to run a broader number of tests.</a:t>
            </a:r>
          </a:p>
          <a:p>
            <a:endParaRPr lang="en-US" sz="1200" b="1" dirty="0">
              <a:cs typeface="Calibri" panose="020F0502020204030204" pitchFamily="34" charset="0"/>
            </a:endParaRPr>
          </a:p>
          <a:p>
            <a:endParaRPr lang="en-US" sz="1200" b="1" dirty="0">
              <a:cs typeface="Calibri" panose="020F0502020204030204" pitchFamily="34" charset="0"/>
            </a:endParaRPr>
          </a:p>
        </p:txBody>
      </p:sp>
      <p:pic>
        <p:nvPicPr>
          <p:cNvPr id="10" name="Picture 3">
            <a:extLst>
              <a:ext uri="{FF2B5EF4-FFF2-40B4-BE49-F238E27FC236}">
                <a16:creationId xmlns:a16="http://schemas.microsoft.com/office/drawing/2014/main" id="{1CF494E5-9F2C-4BD1-90E8-7CD700C54B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0172" y="3181963"/>
            <a:ext cx="3025181" cy="1204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BCCC78FC-C26C-4F84-9ACB-CAA89D5462B8}"/>
              </a:ext>
            </a:extLst>
          </p:cNvPr>
          <p:cNvSpPr txBox="1"/>
          <p:nvPr/>
        </p:nvSpPr>
        <p:spPr>
          <a:xfrm>
            <a:off x="302232" y="5116290"/>
            <a:ext cx="10260530" cy="184666"/>
          </a:xfrm>
          <a:prstGeom prst="rect">
            <a:avLst/>
          </a:prstGeom>
          <a:noFill/>
        </p:spPr>
        <p:txBody>
          <a:bodyPr wrap="square" lIns="0" tIns="0" rIns="0" bIns="0" rtlCol="0">
            <a:spAutoFit/>
          </a:bodyPr>
          <a:lstStyle/>
          <a:p>
            <a:r>
              <a:rPr lang="en-US" sz="1200" dirty="0">
                <a:hlinkClick r:id="rId8"/>
              </a:rPr>
              <a:t>https://towardsdatascience.com/scale-standardize-or-normalize-with-scikit-learn-6ccc7d176a02</a:t>
            </a:r>
            <a:endParaRPr lang="en-US" sz="1200" dirty="0"/>
          </a:p>
        </p:txBody>
      </p:sp>
    </p:spTree>
    <p:extLst>
      <p:ext uri="{BB962C8B-B14F-4D97-AF65-F5344CB8AC3E}">
        <p14:creationId xmlns:p14="http://schemas.microsoft.com/office/powerpoint/2010/main" val="180924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40381626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Feature Engineering (4/7)</a:t>
            </a:r>
          </a:p>
        </p:txBody>
      </p:sp>
      <p:sp>
        <p:nvSpPr>
          <p:cNvPr id="7" name="TextBox 6">
            <a:extLst>
              <a:ext uri="{FF2B5EF4-FFF2-40B4-BE49-F238E27FC236}">
                <a16:creationId xmlns:a16="http://schemas.microsoft.com/office/drawing/2014/main" id="{DEFC1D34-5DAD-47CA-A872-89A3E350AFD1}"/>
              </a:ext>
            </a:extLst>
          </p:cNvPr>
          <p:cNvSpPr txBox="1"/>
          <p:nvPr/>
        </p:nvSpPr>
        <p:spPr>
          <a:xfrm>
            <a:off x="360588" y="947050"/>
            <a:ext cx="11657241" cy="1015663"/>
          </a:xfrm>
          <a:prstGeom prst="rect">
            <a:avLst/>
          </a:prstGeom>
          <a:noFill/>
        </p:spPr>
        <p:txBody>
          <a:bodyPr wrap="square" rtlCol="0">
            <a:spAutoFit/>
          </a:bodyPr>
          <a:lstStyle/>
          <a:p>
            <a:pPr marL="171450" indent="-171450">
              <a:buFont typeface="Arial" panose="020B0604020202020204" pitchFamily="34" charset="0"/>
              <a:buChar char="•"/>
            </a:pPr>
            <a:r>
              <a:rPr lang="en-US" sz="1200" b="1" dirty="0">
                <a:cs typeface="Calibri" panose="020F0502020204030204" pitchFamily="34" charset="0"/>
              </a:rPr>
              <a:t>What is Feature / Variable Creation &amp; its Benefits:</a:t>
            </a:r>
            <a:r>
              <a:rPr lang="en-US" sz="1200" dirty="0">
                <a:cs typeface="Calibri" panose="020F0502020204030204" pitchFamily="34" charset="0"/>
              </a:rPr>
              <a:t> Feature / Variable creation is a process to generate a new variables / features based on existing variable(s). For example, say, we have date(dd-mm-</a:t>
            </a:r>
            <a:r>
              <a:rPr lang="en-US" sz="1200" dirty="0" err="1">
                <a:cs typeface="Calibri" panose="020F0502020204030204" pitchFamily="34" charset="0"/>
              </a:rPr>
              <a:t>yy</a:t>
            </a:r>
            <a:r>
              <a:rPr lang="en-US" sz="1200" dirty="0">
                <a:cs typeface="Calibri" panose="020F0502020204030204" pitchFamily="34" charset="0"/>
              </a:rPr>
              <a:t>) as an input variable in a data set. We can generate new variables like day, month, year, week, weekday that may have better relationship with target variable. This step is used to highlight the hidden relationship in a variable:</a:t>
            </a:r>
          </a:p>
          <a:p>
            <a:endParaRPr lang="en-US" sz="1200" b="1" dirty="0">
              <a:cs typeface="Calibri" panose="020F0502020204030204" pitchFamily="34" charset="0"/>
            </a:endParaRPr>
          </a:p>
          <a:p>
            <a:endParaRPr lang="en-US" sz="1200" b="1" dirty="0">
              <a:cs typeface="Calibri" panose="020F0502020204030204" pitchFamily="34" charset="0"/>
            </a:endParaRPr>
          </a:p>
        </p:txBody>
      </p:sp>
      <p:pic>
        <p:nvPicPr>
          <p:cNvPr id="9" name="Picture 2">
            <a:extLst>
              <a:ext uri="{FF2B5EF4-FFF2-40B4-BE49-F238E27FC236}">
                <a16:creationId xmlns:a16="http://schemas.microsoft.com/office/drawing/2014/main" id="{B37307F5-1363-4FA9-BBE5-4A2F95EE9A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5969" y="1548075"/>
            <a:ext cx="4027715" cy="1619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id="{9FFBD430-6AF9-4FA2-B430-FE17CCB61D73}"/>
              </a:ext>
            </a:extLst>
          </p:cNvPr>
          <p:cNvSpPr txBox="1"/>
          <p:nvPr/>
        </p:nvSpPr>
        <p:spPr>
          <a:xfrm>
            <a:off x="502443" y="3280208"/>
            <a:ext cx="10575476" cy="276999"/>
          </a:xfrm>
          <a:prstGeom prst="rect">
            <a:avLst/>
          </a:prstGeom>
          <a:noFill/>
        </p:spPr>
        <p:txBody>
          <a:bodyPr wrap="square" rtlCol="0">
            <a:spAutoFit/>
          </a:bodyPr>
          <a:lstStyle/>
          <a:p>
            <a:pPr marL="171450" indent="-171450" algn="l">
              <a:buFont typeface="Arial" panose="020B0604020202020204" pitchFamily="34" charset="0"/>
              <a:buChar char="•"/>
            </a:pPr>
            <a:r>
              <a:rPr lang="en-US" sz="1200" dirty="0">
                <a:latin typeface="+mn-lt"/>
                <a:cs typeface="Calibri" panose="020F0502020204030204" pitchFamily="34" charset="0"/>
              </a:rPr>
              <a:t>There are various techniques to create new features. Let’s look at the some of the commonly used methods:</a:t>
            </a:r>
          </a:p>
        </p:txBody>
      </p:sp>
      <p:pic>
        <p:nvPicPr>
          <p:cNvPr id="12" name="Picture 3">
            <a:extLst>
              <a:ext uri="{FF2B5EF4-FFF2-40B4-BE49-F238E27FC236}">
                <a16:creationId xmlns:a16="http://schemas.microsoft.com/office/drawing/2014/main" id="{70F04788-620E-4932-AF3E-124D386A81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6123" y="3744187"/>
            <a:ext cx="6863448" cy="2425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396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2705053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Feature Engineering (5/7)</a:t>
            </a:r>
          </a:p>
        </p:txBody>
      </p:sp>
      <p:sp>
        <p:nvSpPr>
          <p:cNvPr id="10" name="TextBox 9">
            <a:extLst>
              <a:ext uri="{FF2B5EF4-FFF2-40B4-BE49-F238E27FC236}">
                <a16:creationId xmlns:a16="http://schemas.microsoft.com/office/drawing/2014/main" id="{6F3CAF72-8FB3-4378-8B08-51A25A3A6A80}"/>
              </a:ext>
            </a:extLst>
          </p:cNvPr>
          <p:cNvSpPr txBox="1"/>
          <p:nvPr/>
        </p:nvSpPr>
        <p:spPr>
          <a:xfrm>
            <a:off x="252071" y="816418"/>
            <a:ext cx="11437485" cy="3046988"/>
          </a:xfrm>
          <a:prstGeom prst="rect">
            <a:avLst/>
          </a:prstGeom>
          <a:noFill/>
        </p:spPr>
        <p:txBody>
          <a:bodyPr wrap="square" rtlCol="0">
            <a:spAutoFit/>
          </a:bodyPr>
          <a:lstStyle/>
          <a:p>
            <a:pPr marL="171450" indent="-171450" algn="l">
              <a:buFont typeface="Arial" panose="020B0604020202020204" pitchFamily="34" charset="0"/>
              <a:buChar char="•"/>
            </a:pPr>
            <a:r>
              <a:rPr lang="en-US" sz="1200" b="1" dirty="0">
                <a:latin typeface="+mn-lt"/>
                <a:cs typeface="Calibri" panose="020F0502020204030204" pitchFamily="34" charset="0"/>
              </a:rPr>
              <a:t>Binning – Fine Classing: </a:t>
            </a:r>
            <a:r>
              <a:rPr lang="en-US" sz="1200" dirty="0">
                <a:latin typeface="+mn-lt"/>
                <a:cs typeface="Calibri" panose="020F0502020204030204" pitchFamily="34" charset="0"/>
              </a:rPr>
              <a:t>Say Event = 1 = Good, Non-Event = 0 = Bad</a:t>
            </a:r>
          </a:p>
          <a:p>
            <a:pPr marL="628650" lvl="1" indent="-171450" algn="l">
              <a:buFont typeface="Arial" panose="020B0604020202020204" pitchFamily="34" charset="0"/>
              <a:buChar char="•"/>
            </a:pPr>
            <a:r>
              <a:rPr lang="en-US" sz="1200" dirty="0">
                <a:latin typeface="+mn-lt"/>
                <a:cs typeface="Calibri" panose="020F0502020204030204" pitchFamily="34" charset="0"/>
              </a:rPr>
              <a:t>Fine Classing is a process that allows to determine which characteristics are worthy of consideration in the development of a model</a:t>
            </a:r>
          </a:p>
          <a:p>
            <a:pPr marL="628650" lvl="1" indent="-171450" algn="l">
              <a:buFont typeface="Arial" panose="020B0604020202020204" pitchFamily="34" charset="0"/>
              <a:buChar char="•"/>
            </a:pPr>
            <a:r>
              <a:rPr lang="en-US" sz="1200" dirty="0">
                <a:latin typeface="+mn-lt"/>
                <a:cs typeface="Calibri" panose="020F0502020204030204" pitchFamily="34" charset="0"/>
              </a:rPr>
              <a:t>Each characteristics is investigated to determine the underlying good/bad trends in the at attribute level for discrete data and in small bands for continuous data.</a:t>
            </a:r>
          </a:p>
          <a:p>
            <a:pPr marL="628650" lvl="1" indent="-171450" algn="l">
              <a:buFont typeface="Arial" panose="020B0604020202020204" pitchFamily="34" charset="0"/>
              <a:buChar char="•"/>
            </a:pPr>
            <a:r>
              <a:rPr lang="en-US" sz="1200" dirty="0">
                <a:latin typeface="+mn-lt"/>
                <a:cs typeface="Calibri" panose="020F0502020204030204" pitchFamily="34" charset="0"/>
              </a:rPr>
              <a:t>This process brings out the information values of the variable which indicates the ability of the variable to separate goods from the </a:t>
            </a:r>
            <a:r>
              <a:rPr lang="en-US" sz="1200" dirty="0" err="1">
                <a:latin typeface="+mn-lt"/>
                <a:cs typeface="Calibri" panose="020F0502020204030204" pitchFamily="34" charset="0"/>
              </a:rPr>
              <a:t>bads</a:t>
            </a:r>
            <a:r>
              <a:rPr lang="en-US" sz="1200" dirty="0">
                <a:latin typeface="+mn-lt"/>
                <a:cs typeface="Calibri" panose="020F0502020204030204" pitchFamily="34" charset="0"/>
              </a:rPr>
              <a:t>.</a:t>
            </a:r>
          </a:p>
          <a:p>
            <a:pPr marL="628650" lvl="1" indent="-171450" algn="l">
              <a:buFont typeface="Arial" panose="020B0604020202020204" pitchFamily="34" charset="0"/>
              <a:buChar char="•"/>
            </a:pPr>
            <a:r>
              <a:rPr lang="en-US" sz="1200" dirty="0">
                <a:latin typeface="+mn-lt"/>
                <a:cs typeface="Calibri" panose="020F0502020204030204" pitchFamily="34" charset="0"/>
              </a:rPr>
              <a:t>Log of Odds (Weight of Evidence) – Log of odds represents the proportion of Goods vs. the proportion of </a:t>
            </a:r>
            <a:r>
              <a:rPr lang="en-US" sz="1200" dirty="0" err="1">
                <a:latin typeface="+mn-lt"/>
                <a:cs typeface="Calibri" panose="020F0502020204030204" pitchFamily="34" charset="0"/>
              </a:rPr>
              <a:t>bads</a:t>
            </a:r>
            <a:r>
              <a:rPr lang="en-US" sz="1200" dirty="0">
                <a:latin typeface="+mn-lt"/>
                <a:cs typeface="Calibri" panose="020F0502020204030204" pitchFamily="34" charset="0"/>
              </a:rPr>
              <a:t> in a particular attribute. WOE = ln(g/b)</a:t>
            </a:r>
          </a:p>
          <a:p>
            <a:pPr marL="628650" lvl="1" indent="-171450" algn="l">
              <a:buFont typeface="Arial" panose="020B0604020202020204" pitchFamily="34" charset="0"/>
              <a:buChar char="•"/>
            </a:pPr>
            <a:r>
              <a:rPr lang="en-US" sz="1200" dirty="0">
                <a:latin typeface="+mn-lt"/>
                <a:cs typeface="Calibri" panose="020F0502020204030204" pitchFamily="34" charset="0"/>
              </a:rPr>
              <a:t>Information Value: Information Value (IV) is a measurement of how well the characteristics can differentiate between good &amp; bad and whether the characteristics/variable should be considered for modeling.</a:t>
            </a:r>
          </a:p>
          <a:p>
            <a:pPr marL="171450" indent="-171450" algn="l">
              <a:buFont typeface="Arial" panose="020B0604020202020204" pitchFamily="34" charset="0"/>
              <a:buChar char="•"/>
            </a:pPr>
            <a:r>
              <a:rPr lang="en-US" sz="1200" b="1" dirty="0">
                <a:latin typeface="+mn-lt"/>
                <a:cs typeface="Calibri" panose="020F0502020204030204" pitchFamily="34" charset="0"/>
              </a:rPr>
              <a:t>Information value (IV) :</a:t>
            </a:r>
          </a:p>
          <a:p>
            <a:pPr marL="628650" lvl="1" indent="-171450" algn="l">
              <a:buFont typeface="Arial" panose="020B0604020202020204" pitchFamily="34" charset="0"/>
              <a:buChar char="•"/>
            </a:pPr>
            <a:r>
              <a:rPr lang="en-US" sz="1200" dirty="0">
                <a:latin typeface="+mn-lt"/>
                <a:cs typeface="Calibri" panose="020F0502020204030204" pitchFamily="34" charset="0"/>
              </a:rPr>
              <a:t>Define all responders into Goods/Bad based on the dependent variable.</a:t>
            </a:r>
          </a:p>
          <a:p>
            <a:pPr marL="628650" lvl="1" indent="-171450" algn="l">
              <a:buFont typeface="Arial" panose="020B0604020202020204" pitchFamily="34" charset="0"/>
              <a:buChar char="•"/>
            </a:pPr>
            <a:r>
              <a:rPr lang="en-US" sz="1200" dirty="0">
                <a:latin typeface="+mn-lt"/>
                <a:cs typeface="Calibri" panose="020F0502020204030204" pitchFamily="34" charset="0"/>
              </a:rPr>
              <a:t>Rank the observation in 5/10/15 </a:t>
            </a:r>
            <a:r>
              <a:rPr lang="en-US" sz="1200" dirty="0" err="1">
                <a:latin typeface="+mn-lt"/>
                <a:cs typeface="Calibri" panose="020F0502020204030204" pitchFamily="34" charset="0"/>
              </a:rPr>
              <a:t>etc</a:t>
            </a:r>
            <a:r>
              <a:rPr lang="en-US" sz="1200" dirty="0">
                <a:latin typeface="+mn-lt"/>
                <a:cs typeface="Calibri" panose="020F0502020204030204" pitchFamily="34" charset="0"/>
              </a:rPr>
              <a:t> manageable number of groups based on the independent variable.</a:t>
            </a:r>
          </a:p>
          <a:p>
            <a:pPr marL="628650" lvl="1" indent="-171450" algn="l">
              <a:buFont typeface="Arial" panose="020B0604020202020204" pitchFamily="34" charset="0"/>
              <a:buChar char="•"/>
            </a:pPr>
            <a:r>
              <a:rPr lang="en-US" sz="1200" dirty="0">
                <a:latin typeface="+mn-lt"/>
                <a:cs typeface="Calibri" panose="020F0502020204030204" pitchFamily="34" charset="0"/>
              </a:rPr>
              <a:t>Count the number of goods and </a:t>
            </a:r>
            <a:r>
              <a:rPr lang="en-US" sz="1200" dirty="0" err="1">
                <a:latin typeface="+mn-lt"/>
                <a:cs typeface="Calibri" panose="020F0502020204030204" pitchFamily="34" charset="0"/>
              </a:rPr>
              <a:t>Bads</a:t>
            </a:r>
            <a:r>
              <a:rPr lang="en-US" sz="1200" dirty="0">
                <a:latin typeface="+mn-lt"/>
                <a:cs typeface="Calibri" panose="020F0502020204030204" pitchFamily="34" charset="0"/>
              </a:rPr>
              <a:t> in each group.</a:t>
            </a:r>
          </a:p>
          <a:p>
            <a:pPr marL="628650" lvl="1" indent="-171450" algn="l">
              <a:buFont typeface="Arial" panose="020B0604020202020204" pitchFamily="34" charset="0"/>
              <a:buChar char="•"/>
            </a:pPr>
            <a:r>
              <a:rPr lang="en-US" sz="1200" dirty="0">
                <a:latin typeface="+mn-lt"/>
                <a:cs typeface="Calibri" panose="020F0502020204030204" pitchFamily="34" charset="0"/>
              </a:rPr>
              <a:t>Check the distribution of Goods &amp; </a:t>
            </a:r>
            <a:r>
              <a:rPr lang="en-US" sz="1200" dirty="0" err="1">
                <a:latin typeface="+mn-lt"/>
                <a:cs typeface="Calibri" panose="020F0502020204030204" pitchFamily="34" charset="0"/>
              </a:rPr>
              <a:t>Bads</a:t>
            </a:r>
            <a:r>
              <a:rPr lang="en-US" sz="1200" dirty="0">
                <a:latin typeface="+mn-lt"/>
                <a:cs typeface="Calibri" panose="020F0502020204030204" pitchFamily="34" charset="0"/>
              </a:rPr>
              <a:t> across the groups.</a:t>
            </a:r>
          </a:p>
          <a:p>
            <a:pPr marL="628650" lvl="1" indent="-171450" algn="l">
              <a:buFont typeface="Arial" panose="020B0604020202020204" pitchFamily="34" charset="0"/>
              <a:buChar char="•"/>
            </a:pPr>
            <a:r>
              <a:rPr lang="en-US" sz="1200" dirty="0">
                <a:latin typeface="+mn-lt"/>
                <a:cs typeface="Calibri" panose="020F0502020204030204" pitchFamily="34" charset="0"/>
              </a:rPr>
              <a:t>Measure the difference into an index.</a:t>
            </a:r>
          </a:p>
          <a:p>
            <a:pPr marL="628650" lvl="1" indent="-171450" algn="l">
              <a:buFont typeface="Arial" panose="020B0604020202020204" pitchFamily="34" charset="0"/>
              <a:buChar char="•"/>
            </a:pPr>
            <a:endParaRPr lang="en-US" b="1" dirty="0">
              <a:latin typeface="+mn-lt"/>
              <a:cs typeface="Calibri" panose="020F0502020204030204" pitchFamily="34" charset="0"/>
            </a:endParaRPr>
          </a:p>
          <a:p>
            <a:pPr marL="171450" indent="-171450" algn="l">
              <a:buFont typeface="Arial" panose="020B0604020202020204" pitchFamily="34" charset="0"/>
              <a:buChar char="•"/>
            </a:pPr>
            <a:endParaRPr lang="en-US" dirty="0">
              <a:latin typeface="+mn-lt"/>
              <a:cs typeface="Calibri" panose="020F0502020204030204" pitchFamily="34" charset="0"/>
            </a:endParaRPr>
          </a:p>
        </p:txBody>
      </p:sp>
      <p:pic>
        <p:nvPicPr>
          <p:cNvPr id="13" name="Picture 2">
            <a:extLst>
              <a:ext uri="{FF2B5EF4-FFF2-40B4-BE49-F238E27FC236}">
                <a16:creationId xmlns:a16="http://schemas.microsoft.com/office/drawing/2014/main" id="{90294FEE-EF8D-48DE-8269-874761512B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217" y="3509635"/>
            <a:ext cx="5771854" cy="1330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Box 8">
            <a:extLst>
              <a:ext uri="{FF2B5EF4-FFF2-40B4-BE49-F238E27FC236}">
                <a16:creationId xmlns:a16="http://schemas.microsoft.com/office/drawing/2014/main" id="{A7841AC9-C8B8-4F0F-9B76-43B2BA9CBA9A}"/>
              </a:ext>
            </a:extLst>
          </p:cNvPr>
          <p:cNvSpPr txBox="1">
            <a:spLocks noChangeArrowheads="1"/>
          </p:cNvSpPr>
          <p:nvPr/>
        </p:nvSpPr>
        <p:spPr bwMode="auto">
          <a:xfrm>
            <a:off x="6536212" y="3844611"/>
            <a:ext cx="2977901" cy="507831"/>
          </a:xfrm>
          <a:prstGeom prst="rect">
            <a:avLst/>
          </a:prstGeom>
          <a:noFill/>
          <a:ln w="22225">
            <a:solidFill>
              <a:srgbClr val="008000"/>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buFontTx/>
              <a:buChar char="•"/>
            </a:pPr>
            <a:r>
              <a:rPr lang="en-US" altLang="en-US" sz="900" dirty="0">
                <a:solidFill>
                  <a:schemeClr val="tx1"/>
                </a:solidFill>
              </a:rPr>
              <a:t> IV &lt; 0.03 – Not Predictive</a:t>
            </a:r>
          </a:p>
          <a:p>
            <a:pPr algn="l" eaLnBrk="1" hangingPunct="1">
              <a:buFontTx/>
              <a:buChar char="•"/>
            </a:pPr>
            <a:r>
              <a:rPr lang="en-US" altLang="en-US" sz="900" dirty="0">
                <a:solidFill>
                  <a:schemeClr val="tx1"/>
                </a:solidFill>
              </a:rPr>
              <a:t> 0.03 &lt;= IV &lt; 0.1 – Slightly Predictive</a:t>
            </a:r>
          </a:p>
          <a:p>
            <a:pPr algn="l" eaLnBrk="1" hangingPunct="1">
              <a:buFontTx/>
              <a:buChar char="•"/>
            </a:pPr>
            <a:r>
              <a:rPr lang="en-US" altLang="en-US" sz="900" dirty="0">
                <a:solidFill>
                  <a:schemeClr val="tx1"/>
                </a:solidFill>
              </a:rPr>
              <a:t> IV &gt; 0.1 – Highly Predictive</a:t>
            </a:r>
          </a:p>
        </p:txBody>
      </p:sp>
      <p:pic>
        <p:nvPicPr>
          <p:cNvPr id="15" name="Picture 3">
            <a:extLst>
              <a:ext uri="{FF2B5EF4-FFF2-40B4-BE49-F238E27FC236}">
                <a16:creationId xmlns:a16="http://schemas.microsoft.com/office/drawing/2014/main" id="{6E51BF97-6000-461D-87E7-9E6A3932F7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217" y="4839989"/>
            <a:ext cx="9385526" cy="1332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418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637366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Foundation Building Covers…</a:t>
            </a:r>
          </a:p>
        </p:txBody>
      </p:sp>
      <p:sp>
        <p:nvSpPr>
          <p:cNvPr id="12" name="TextBox 11">
            <a:extLst>
              <a:ext uri="{FF2B5EF4-FFF2-40B4-BE49-F238E27FC236}">
                <a16:creationId xmlns:a16="http://schemas.microsoft.com/office/drawing/2014/main" id="{CCFC3D99-5776-43D4-9F36-E13ECBD606D0}"/>
              </a:ext>
            </a:extLst>
          </p:cNvPr>
          <p:cNvSpPr txBox="1"/>
          <p:nvPr/>
        </p:nvSpPr>
        <p:spPr>
          <a:xfrm>
            <a:off x="490609" y="990598"/>
            <a:ext cx="10405991" cy="4493538"/>
          </a:xfrm>
          <a:prstGeom prst="rect">
            <a:avLst/>
          </a:prstGeom>
          <a:noFill/>
        </p:spPr>
        <p:txBody>
          <a:bodyPr wrap="square" rtlCol="0">
            <a:spAutoFit/>
          </a:bodyPr>
          <a:lstStyle/>
          <a:p>
            <a:pPr marL="171450" indent="-171450">
              <a:buFont typeface="Arial" panose="020B0604020202020204" pitchFamily="34" charset="0"/>
              <a:buChar char="•"/>
            </a:pPr>
            <a:r>
              <a:rPr lang="en-US" sz="1600" dirty="0">
                <a:cs typeface="Calibri" panose="020F0502020204030204" pitchFamily="34" charset="0"/>
              </a:rPr>
              <a:t>Difference between Statistical Models and ML Models </a:t>
            </a:r>
          </a:p>
          <a:p>
            <a:pPr marL="171450" indent="-171450">
              <a:buFont typeface="Arial" panose="020B0604020202020204" pitchFamily="34" charset="0"/>
              <a:buChar char="•"/>
            </a:pPr>
            <a:r>
              <a:rPr lang="en-US" sz="1600" dirty="0">
                <a:cs typeface="Calibri" panose="020F0502020204030204" pitchFamily="34" charset="0"/>
              </a:rPr>
              <a:t>Supervised, unsupervised and reinforcement learning</a:t>
            </a:r>
          </a:p>
          <a:p>
            <a:pPr marL="171450" indent="-171450">
              <a:buFont typeface="Arial" panose="020B0604020202020204" pitchFamily="34" charset="0"/>
              <a:buChar char="•"/>
            </a:pPr>
            <a:r>
              <a:rPr lang="en-US" sz="1600" dirty="0">
                <a:cs typeface="Calibri" panose="020F0502020204030204" pitchFamily="34" charset="0"/>
              </a:rPr>
              <a:t>Predictive Analytics Lifecycle</a:t>
            </a:r>
          </a:p>
          <a:p>
            <a:pPr marL="628650" lvl="1" indent="-171450">
              <a:buFont typeface="Arial" panose="020B0604020202020204" pitchFamily="34" charset="0"/>
              <a:buChar char="•"/>
            </a:pPr>
            <a:r>
              <a:rPr lang="en-US" sz="1600" dirty="0">
                <a:cs typeface="Calibri" panose="020F0502020204030204" pitchFamily="34" charset="0"/>
              </a:rPr>
              <a:t>Observation window, performance window</a:t>
            </a:r>
          </a:p>
          <a:p>
            <a:pPr marL="628650" lvl="1" indent="-171450">
              <a:buFont typeface="Arial" panose="020B0604020202020204" pitchFamily="34" charset="0"/>
              <a:buChar char="•"/>
            </a:pPr>
            <a:r>
              <a:rPr lang="en-US" sz="1600" dirty="0">
                <a:cs typeface="Calibri" panose="020F0502020204030204" pitchFamily="34" charset="0"/>
              </a:rPr>
              <a:t>Event, non-event, continuous, multi-class</a:t>
            </a:r>
          </a:p>
          <a:p>
            <a:pPr marL="628650" lvl="1" indent="-171450">
              <a:buFont typeface="Arial" panose="020B0604020202020204" pitchFamily="34" charset="0"/>
              <a:buChar char="•"/>
            </a:pPr>
            <a:r>
              <a:rPr lang="en-US" sz="1600" dirty="0">
                <a:cs typeface="Calibri" panose="020F0502020204030204" pitchFamily="34" charset="0"/>
              </a:rPr>
              <a:t>Steps in ML model development and deployment</a:t>
            </a:r>
          </a:p>
          <a:p>
            <a:pPr marL="171450" indent="-171450">
              <a:buFont typeface="Arial" panose="020B0604020202020204" pitchFamily="34" charset="0"/>
              <a:buChar char="•"/>
            </a:pPr>
            <a:r>
              <a:rPr lang="en-US" sz="1600" dirty="0">
                <a:cs typeface="Calibri" panose="020F0502020204030204" pitchFamily="34" charset="0"/>
              </a:rPr>
              <a:t>Data Wrangling/Munging</a:t>
            </a:r>
          </a:p>
          <a:p>
            <a:pPr marL="171450" indent="-171450">
              <a:buFont typeface="Arial" panose="020B0604020202020204" pitchFamily="34" charset="0"/>
              <a:buChar char="•"/>
            </a:pPr>
            <a:r>
              <a:rPr lang="en-US" sz="1600" dirty="0">
                <a:cs typeface="Calibri" panose="020F0502020204030204" pitchFamily="34" charset="0"/>
              </a:rPr>
              <a:t>Overview – Web Scrapping/parsing</a:t>
            </a:r>
          </a:p>
          <a:p>
            <a:pPr marL="171450" indent="-171450">
              <a:buFont typeface="Arial" panose="020B0604020202020204" pitchFamily="34" charset="0"/>
              <a:buChar char="•"/>
            </a:pPr>
            <a:r>
              <a:rPr lang="en-US" sz="1600" dirty="0">
                <a:cs typeface="Calibri" panose="020F0502020204030204" pitchFamily="34" charset="0"/>
              </a:rPr>
              <a:t>Sampling</a:t>
            </a:r>
          </a:p>
          <a:p>
            <a:pPr marL="171450" indent="-171450">
              <a:buFont typeface="Arial" panose="020B0604020202020204" pitchFamily="34" charset="0"/>
              <a:buChar char="•"/>
            </a:pPr>
            <a:r>
              <a:rPr lang="en-US" sz="1600" dirty="0">
                <a:cs typeface="Calibri" panose="020F0502020204030204" pitchFamily="34" charset="0"/>
              </a:rPr>
              <a:t>Uni-Variate and Bi-Variate Analysis</a:t>
            </a:r>
          </a:p>
          <a:p>
            <a:pPr marL="171450" indent="-171450">
              <a:buFont typeface="Arial" panose="020B0604020202020204" pitchFamily="34" charset="0"/>
              <a:buChar char="•"/>
            </a:pPr>
            <a:r>
              <a:rPr lang="en-US" sz="1600" dirty="0">
                <a:cs typeface="Calibri" panose="020F0502020204030204" pitchFamily="34" charset="0"/>
              </a:rPr>
              <a:t>Missing &amp; Outliers</a:t>
            </a:r>
          </a:p>
          <a:p>
            <a:pPr marL="171450" indent="-171450">
              <a:buFont typeface="Arial" panose="020B0604020202020204" pitchFamily="34" charset="0"/>
              <a:buChar char="•"/>
            </a:pPr>
            <a:r>
              <a:rPr lang="en-US" sz="1600" dirty="0">
                <a:cs typeface="Calibri" panose="020F0502020204030204" pitchFamily="34" charset="0"/>
              </a:rPr>
              <a:t>Feature Engineering</a:t>
            </a:r>
          </a:p>
          <a:p>
            <a:pPr marL="171450" indent="-171450">
              <a:buFont typeface="Arial" panose="020B0604020202020204" pitchFamily="34" charset="0"/>
              <a:buChar char="•"/>
            </a:pPr>
            <a:r>
              <a:rPr lang="en-US" sz="1600" dirty="0">
                <a:cs typeface="Calibri" panose="020F0502020204030204" pitchFamily="34" charset="0"/>
              </a:rPr>
              <a:t>Bias – Variance Trade off</a:t>
            </a:r>
          </a:p>
          <a:p>
            <a:pPr marL="171450" indent="-171450">
              <a:buFont typeface="Arial" panose="020B0604020202020204" pitchFamily="34" charset="0"/>
              <a:buChar char="•"/>
            </a:pPr>
            <a:r>
              <a:rPr lang="en-US" sz="1600" dirty="0">
                <a:cs typeface="Calibri" panose="020F0502020204030204" pitchFamily="34" charset="0"/>
              </a:rPr>
              <a:t>Cross Validation (K-fold)</a:t>
            </a:r>
          </a:p>
          <a:p>
            <a:pPr marL="171450" indent="-171450">
              <a:buFont typeface="Arial" panose="020B0604020202020204" pitchFamily="34" charset="0"/>
              <a:buChar char="•"/>
            </a:pPr>
            <a:r>
              <a:rPr lang="en-US" sz="1600" dirty="0">
                <a:cs typeface="Calibri" panose="020F0502020204030204" pitchFamily="34" charset="0"/>
              </a:rPr>
              <a:t>Grid - Search</a:t>
            </a:r>
          </a:p>
          <a:p>
            <a:pPr marL="171450" indent="-171450">
              <a:buFont typeface="Arial" panose="020B0604020202020204" pitchFamily="34" charset="0"/>
              <a:buChar char="•"/>
            </a:pPr>
            <a:r>
              <a:rPr lang="en-US" sz="1600" dirty="0">
                <a:cs typeface="Calibri" panose="020F0502020204030204" pitchFamily="34" charset="0"/>
              </a:rPr>
              <a:t>Machine Learning Losses</a:t>
            </a:r>
          </a:p>
          <a:p>
            <a:pPr marL="171450" indent="-171450">
              <a:buFont typeface="Arial" panose="020B0604020202020204" pitchFamily="34" charset="0"/>
              <a:buChar char="•"/>
            </a:pPr>
            <a:r>
              <a:rPr lang="en-US" sz="1600" dirty="0">
                <a:cs typeface="Calibri" panose="020F0502020204030204" pitchFamily="34" charset="0"/>
              </a:rPr>
              <a:t>When to stop training Machine Learning Model</a:t>
            </a:r>
          </a:p>
          <a:p>
            <a:pPr algn="l"/>
            <a:endParaRPr lang="en-US" sz="1400" dirty="0">
              <a:latin typeface="+mn-lt"/>
              <a:cs typeface="Calibri" panose="020F0502020204030204" pitchFamily="34" charset="0"/>
            </a:endParaRPr>
          </a:p>
        </p:txBody>
      </p:sp>
    </p:spTree>
    <p:extLst>
      <p:ext uri="{BB962C8B-B14F-4D97-AF65-F5344CB8AC3E}">
        <p14:creationId xmlns:p14="http://schemas.microsoft.com/office/powerpoint/2010/main" val="33286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3454927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Feature Engineering (6/7)</a:t>
            </a:r>
          </a:p>
        </p:txBody>
      </p:sp>
      <p:sp>
        <p:nvSpPr>
          <p:cNvPr id="10" name="TextBox 9">
            <a:extLst>
              <a:ext uri="{FF2B5EF4-FFF2-40B4-BE49-F238E27FC236}">
                <a16:creationId xmlns:a16="http://schemas.microsoft.com/office/drawing/2014/main" id="{6F3CAF72-8FB3-4378-8B08-51A25A3A6A80}"/>
              </a:ext>
            </a:extLst>
          </p:cNvPr>
          <p:cNvSpPr txBox="1"/>
          <p:nvPr/>
        </p:nvSpPr>
        <p:spPr>
          <a:xfrm>
            <a:off x="252071" y="816418"/>
            <a:ext cx="11437485" cy="2123658"/>
          </a:xfrm>
          <a:prstGeom prst="rect">
            <a:avLst/>
          </a:prstGeom>
          <a:noFill/>
        </p:spPr>
        <p:txBody>
          <a:bodyPr wrap="square" rtlCol="0">
            <a:spAutoFit/>
          </a:bodyPr>
          <a:lstStyle/>
          <a:p>
            <a:pPr marL="171450" indent="-171450">
              <a:buFont typeface="Arial" panose="020B0604020202020204" pitchFamily="34" charset="0"/>
              <a:buChar char="•"/>
            </a:pPr>
            <a:r>
              <a:rPr lang="en-US" sz="1200" b="1" dirty="0">
                <a:cs typeface="Calibri" panose="020F0502020204030204" pitchFamily="34" charset="0"/>
              </a:rPr>
              <a:t>Coarse Classing:</a:t>
            </a:r>
          </a:p>
          <a:p>
            <a:pPr marL="628650" lvl="1" indent="-171450">
              <a:buFont typeface="Arial" panose="020B0604020202020204" pitchFamily="34" charset="0"/>
              <a:buChar char="•"/>
            </a:pPr>
            <a:r>
              <a:rPr lang="en-US" sz="1200" dirty="0">
                <a:cs typeface="Calibri" panose="020F0502020204030204" pitchFamily="34" charset="0"/>
              </a:rPr>
              <a:t>From Fine classing output, we can get WOE values for each groups/categories.</a:t>
            </a:r>
          </a:p>
          <a:p>
            <a:pPr marL="628650" lvl="1" indent="-171450">
              <a:buFont typeface="Arial" panose="020B0604020202020204" pitchFamily="34" charset="0"/>
              <a:buChar char="•"/>
            </a:pPr>
            <a:r>
              <a:rPr lang="en-US" sz="1200" dirty="0">
                <a:cs typeface="Calibri" panose="020F0502020204030204" pitchFamily="34" charset="0"/>
              </a:rPr>
              <a:t>Coarse classing is grouping together of attributes of characteristics with similar performance in the fine classing output into coarser group.</a:t>
            </a:r>
          </a:p>
          <a:p>
            <a:pPr marL="628650" lvl="1" indent="-171450">
              <a:buFont typeface="Arial" panose="020B0604020202020204" pitchFamily="34" charset="0"/>
              <a:buChar char="•"/>
            </a:pPr>
            <a:r>
              <a:rPr lang="en-US" sz="1200" dirty="0">
                <a:cs typeface="Calibri" panose="020F0502020204030204" pitchFamily="34" charset="0"/>
              </a:rPr>
              <a:t>This allows statistically valid groupings to be modeled and allows for fluctuations within characteristics to be smoothed out. These coarse groupings are called “dummy variables”.</a:t>
            </a:r>
          </a:p>
          <a:p>
            <a:pPr marL="628650" lvl="1" indent="-171450">
              <a:buFont typeface="Arial" panose="020B0604020202020204" pitchFamily="34" charset="0"/>
              <a:buChar char="•"/>
            </a:pPr>
            <a:r>
              <a:rPr lang="en-US" sz="1200" dirty="0">
                <a:cs typeface="Calibri" panose="020F0502020204030204" pitchFamily="34" charset="0"/>
              </a:rPr>
              <a:t>Post coarse classing, variables are need to be replaced by their re-coded counter-part.</a:t>
            </a:r>
          </a:p>
          <a:p>
            <a:pPr marL="628650" lvl="1" indent="-171450">
              <a:buFont typeface="Arial" panose="020B0604020202020204" pitchFamily="34" charset="0"/>
              <a:buChar char="•"/>
            </a:pPr>
            <a:r>
              <a:rPr lang="en-US" sz="1200" dirty="0">
                <a:cs typeface="Calibri" panose="020F0502020204030204" pitchFamily="34" charset="0"/>
              </a:rPr>
              <a:t>Try to make classes with around 5% of the population.</a:t>
            </a:r>
          </a:p>
          <a:p>
            <a:pPr marL="628650" lvl="1" indent="-171450">
              <a:buFont typeface="Arial" panose="020B0604020202020204" pitchFamily="34" charset="0"/>
              <a:buChar char="•"/>
            </a:pPr>
            <a:r>
              <a:rPr lang="en-US" sz="1200" dirty="0">
                <a:cs typeface="Calibri" panose="020F0502020204030204" pitchFamily="34" charset="0"/>
              </a:rPr>
              <a:t>Be cautious and maintain linearity at the time of inclusion of dummies in to the model</a:t>
            </a:r>
          </a:p>
          <a:p>
            <a:pPr marL="628650" lvl="1" indent="-171450" algn="l">
              <a:buFont typeface="Arial" panose="020B0604020202020204" pitchFamily="34" charset="0"/>
              <a:buChar char="•"/>
            </a:pPr>
            <a:endParaRPr lang="en-US" b="1" dirty="0">
              <a:latin typeface="+mn-lt"/>
              <a:cs typeface="Calibri" panose="020F0502020204030204" pitchFamily="34" charset="0"/>
            </a:endParaRPr>
          </a:p>
          <a:p>
            <a:pPr marL="171450" indent="-171450" algn="l">
              <a:buFont typeface="Arial" panose="020B0604020202020204" pitchFamily="34" charset="0"/>
              <a:buChar char="•"/>
            </a:pPr>
            <a:endParaRPr lang="en-US" dirty="0">
              <a:latin typeface="+mn-lt"/>
              <a:cs typeface="Calibri" panose="020F0502020204030204" pitchFamily="34" charset="0"/>
            </a:endParaRPr>
          </a:p>
        </p:txBody>
      </p:sp>
      <p:pic>
        <p:nvPicPr>
          <p:cNvPr id="11" name="Picture 2">
            <a:extLst>
              <a:ext uri="{FF2B5EF4-FFF2-40B4-BE49-F238E27FC236}">
                <a16:creationId xmlns:a16="http://schemas.microsoft.com/office/drawing/2014/main" id="{44F3221B-B5EC-409F-AAAD-74FE3B970B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912" y="2654088"/>
            <a:ext cx="10567097" cy="3256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96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8161626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Quick Task</a:t>
            </a:r>
          </a:p>
        </p:txBody>
      </p:sp>
      <p:pic>
        <p:nvPicPr>
          <p:cNvPr id="3" name="Picture 2">
            <a:extLst>
              <a:ext uri="{FF2B5EF4-FFF2-40B4-BE49-F238E27FC236}">
                <a16:creationId xmlns:a16="http://schemas.microsoft.com/office/drawing/2014/main" id="{098087BD-B193-4B98-A2BC-1467305903EB}"/>
              </a:ext>
            </a:extLst>
          </p:cNvPr>
          <p:cNvPicPr>
            <a:picLocks noChangeAspect="1"/>
          </p:cNvPicPr>
          <p:nvPr/>
        </p:nvPicPr>
        <p:blipFill>
          <a:blip r:embed="rId7"/>
          <a:stretch>
            <a:fillRect/>
          </a:stretch>
        </p:blipFill>
        <p:spPr>
          <a:xfrm>
            <a:off x="662840" y="1468939"/>
            <a:ext cx="10523210" cy="3568215"/>
          </a:xfrm>
          <a:prstGeom prst="rect">
            <a:avLst/>
          </a:prstGeom>
        </p:spPr>
      </p:pic>
    </p:spTree>
    <p:extLst>
      <p:ext uri="{BB962C8B-B14F-4D97-AF65-F5344CB8AC3E}">
        <p14:creationId xmlns:p14="http://schemas.microsoft.com/office/powerpoint/2010/main" val="165197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24645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Feature Engineering (7/7)</a:t>
            </a:r>
          </a:p>
        </p:txBody>
      </p:sp>
      <p:sp>
        <p:nvSpPr>
          <p:cNvPr id="9" name="TextBox 8">
            <a:extLst>
              <a:ext uri="{FF2B5EF4-FFF2-40B4-BE49-F238E27FC236}">
                <a16:creationId xmlns:a16="http://schemas.microsoft.com/office/drawing/2014/main" id="{8B347903-EE3E-47C8-AED1-1D23768B3ACC}"/>
              </a:ext>
            </a:extLst>
          </p:cNvPr>
          <p:cNvSpPr txBox="1"/>
          <p:nvPr/>
        </p:nvSpPr>
        <p:spPr>
          <a:xfrm>
            <a:off x="502443" y="1012358"/>
            <a:ext cx="11187112" cy="5262979"/>
          </a:xfrm>
          <a:prstGeom prst="rect">
            <a:avLst/>
          </a:prstGeom>
          <a:noFill/>
        </p:spPr>
        <p:txBody>
          <a:bodyPr wrap="square" rtlCol="0">
            <a:spAutoFit/>
          </a:bodyPr>
          <a:lstStyle/>
          <a:p>
            <a:pPr marL="171450" indent="-171450" algn="l">
              <a:buFont typeface="Arial" panose="020B0604020202020204" pitchFamily="34" charset="0"/>
              <a:buChar char="•"/>
            </a:pPr>
            <a:r>
              <a:rPr lang="en-US" sz="1200" b="1" dirty="0">
                <a:latin typeface="+mn-lt"/>
                <a:cs typeface="Calibri" panose="020F0502020204030204" pitchFamily="34" charset="0"/>
              </a:rPr>
              <a:t>Feature Selection: </a:t>
            </a:r>
            <a:r>
              <a:rPr lang="en-US" sz="1200" dirty="0">
                <a:latin typeface="+mn-lt"/>
                <a:cs typeface="Calibri" panose="020F0502020204030204" pitchFamily="34" charset="0"/>
              </a:rPr>
              <a:t>Top reasons to use feature selection are:</a:t>
            </a:r>
          </a:p>
          <a:p>
            <a:pPr marL="628650" lvl="1" indent="-171450" algn="l">
              <a:buFont typeface="Arial" panose="020B0604020202020204" pitchFamily="34" charset="0"/>
              <a:buChar char="•"/>
            </a:pPr>
            <a:r>
              <a:rPr lang="en-US" sz="1200" dirty="0">
                <a:latin typeface="+mn-lt"/>
                <a:cs typeface="Calibri" panose="020F0502020204030204" pitchFamily="34" charset="0"/>
              </a:rPr>
              <a:t>It enables the machine learning algorithm to train faster.</a:t>
            </a:r>
          </a:p>
          <a:p>
            <a:pPr marL="628650" lvl="1" indent="-171450" algn="l">
              <a:buFont typeface="Arial" panose="020B0604020202020204" pitchFamily="34" charset="0"/>
              <a:buChar char="•"/>
            </a:pPr>
            <a:r>
              <a:rPr lang="en-US" sz="1200" dirty="0">
                <a:latin typeface="+mn-lt"/>
                <a:cs typeface="Calibri" panose="020F0502020204030204" pitchFamily="34" charset="0"/>
              </a:rPr>
              <a:t>It reduces the complexity of a model and makes it easier to interpret.</a:t>
            </a:r>
          </a:p>
          <a:p>
            <a:pPr marL="628650" lvl="1" indent="-171450" algn="l">
              <a:buFont typeface="Arial" panose="020B0604020202020204" pitchFamily="34" charset="0"/>
              <a:buChar char="•"/>
            </a:pPr>
            <a:r>
              <a:rPr lang="en-US" sz="1200" dirty="0">
                <a:latin typeface="+mn-lt"/>
                <a:cs typeface="Calibri" panose="020F0502020204030204" pitchFamily="34" charset="0"/>
              </a:rPr>
              <a:t>It improves the accuracy of a model if the right subset is chosen.</a:t>
            </a:r>
          </a:p>
          <a:p>
            <a:pPr marL="628650" lvl="1" indent="-171450" algn="l">
              <a:buFont typeface="Arial" panose="020B0604020202020204" pitchFamily="34" charset="0"/>
              <a:buChar char="•"/>
            </a:pPr>
            <a:r>
              <a:rPr lang="en-US" sz="1200" dirty="0">
                <a:latin typeface="+mn-lt"/>
                <a:cs typeface="Calibri" panose="020F0502020204030204" pitchFamily="34" charset="0"/>
              </a:rPr>
              <a:t>It reduces overfitting.</a:t>
            </a:r>
          </a:p>
          <a:p>
            <a:pPr marL="171450" indent="-171450" algn="l">
              <a:buFont typeface="Arial" panose="020B0604020202020204" pitchFamily="34" charset="0"/>
              <a:buChar char="•"/>
            </a:pPr>
            <a:endParaRPr lang="en-US" sz="1200" b="1" dirty="0">
              <a:latin typeface="+mn-lt"/>
              <a:cs typeface="Calibri" panose="020F0502020204030204" pitchFamily="34" charset="0"/>
            </a:endParaRPr>
          </a:p>
          <a:p>
            <a:pPr marL="171450" indent="-171450" algn="l">
              <a:buFont typeface="Arial" panose="020B0604020202020204" pitchFamily="34" charset="0"/>
              <a:buChar char="•"/>
            </a:pPr>
            <a:r>
              <a:rPr lang="en-US" sz="1200" b="1" dirty="0">
                <a:latin typeface="+mn-lt"/>
                <a:cs typeface="Calibri" panose="020F0502020204030204" pitchFamily="34" charset="0"/>
              </a:rPr>
              <a:t>Few Techniques Includes:</a:t>
            </a:r>
          </a:p>
          <a:p>
            <a:pPr marL="628650" lvl="1" indent="-171450" algn="l">
              <a:buFont typeface="Arial" panose="020B0604020202020204" pitchFamily="34" charset="0"/>
              <a:buChar char="•"/>
            </a:pPr>
            <a:r>
              <a:rPr lang="en-US" sz="1200" b="1" dirty="0">
                <a:latin typeface="+mn-lt"/>
                <a:cs typeface="Calibri" panose="020F0502020204030204" pitchFamily="34" charset="0"/>
              </a:rPr>
              <a:t>Pearson’s Correlation</a:t>
            </a:r>
            <a:r>
              <a:rPr lang="en-US" sz="1200" dirty="0">
                <a:latin typeface="+mn-lt"/>
                <a:cs typeface="Calibri" panose="020F0502020204030204" pitchFamily="34" charset="0"/>
              </a:rPr>
              <a:t>: It is used as a measure for quantifying linear dependence between two continuous variables X and Y. Its value varies from -1 to +1</a:t>
            </a:r>
          </a:p>
          <a:p>
            <a:pPr marL="628650" lvl="1" indent="-171450" algn="l">
              <a:buFont typeface="Arial" panose="020B0604020202020204" pitchFamily="34" charset="0"/>
              <a:buChar char="•"/>
            </a:pPr>
            <a:r>
              <a:rPr lang="en-US" sz="1200" b="1" dirty="0">
                <a:latin typeface="+mn-lt"/>
                <a:cs typeface="Calibri" panose="020F0502020204030204" pitchFamily="34" charset="0"/>
              </a:rPr>
              <a:t>Linear discriminant analysis</a:t>
            </a:r>
            <a:r>
              <a:rPr lang="en-US" sz="1200" dirty="0">
                <a:latin typeface="+mn-lt"/>
                <a:cs typeface="Calibri" panose="020F0502020204030204" pitchFamily="34" charset="0"/>
              </a:rPr>
              <a:t> is used to find a linear combination of features that characterizes or separates two or more classes (or levels) of a categorical variable.</a:t>
            </a:r>
          </a:p>
          <a:p>
            <a:pPr marL="628650" lvl="1" indent="-171450" algn="l">
              <a:buFont typeface="Arial" panose="020B0604020202020204" pitchFamily="34" charset="0"/>
              <a:buChar char="•"/>
            </a:pPr>
            <a:r>
              <a:rPr lang="en-US" sz="1200" b="1" dirty="0">
                <a:latin typeface="+mn-lt"/>
                <a:cs typeface="Calibri" panose="020F0502020204030204" pitchFamily="34" charset="0"/>
              </a:rPr>
              <a:t>ANOVA</a:t>
            </a:r>
            <a:r>
              <a:rPr lang="en-US" sz="1200" dirty="0">
                <a:latin typeface="+mn-lt"/>
                <a:cs typeface="Calibri" panose="020F0502020204030204" pitchFamily="34" charset="0"/>
              </a:rPr>
              <a:t> stands for Analysis of variance. It is similar to LDA except for the fact that it is operated using one or more categorical independent features and one continuous dependent feature. It provides a statistical test of whether the means of several groups are equal or not.</a:t>
            </a:r>
          </a:p>
          <a:p>
            <a:pPr marL="628650" lvl="1" indent="-171450" algn="l">
              <a:buFont typeface="Arial" panose="020B0604020202020204" pitchFamily="34" charset="0"/>
              <a:buChar char="•"/>
            </a:pPr>
            <a:r>
              <a:rPr lang="en-US" sz="1200" b="1" dirty="0">
                <a:latin typeface="+mn-lt"/>
                <a:cs typeface="Calibri" panose="020F0502020204030204" pitchFamily="34" charset="0"/>
              </a:rPr>
              <a:t>Chi-Square </a:t>
            </a:r>
            <a:r>
              <a:rPr lang="en-US" sz="1200" dirty="0">
                <a:latin typeface="+mn-lt"/>
                <a:cs typeface="Calibri" panose="020F0502020204030204" pitchFamily="34" charset="0"/>
              </a:rPr>
              <a:t>is a is a statistical test applied to the groups of categorical features to evaluate the likelihood of correlation or association between them using their frequency distribution.</a:t>
            </a:r>
          </a:p>
          <a:p>
            <a:pPr marL="628650" lvl="1" indent="-171450" algn="l">
              <a:buFont typeface="Arial" panose="020B0604020202020204" pitchFamily="34" charset="0"/>
              <a:buChar char="•"/>
            </a:pPr>
            <a:r>
              <a:rPr lang="en-US" sz="1200" b="1" dirty="0">
                <a:latin typeface="+mn-lt"/>
                <a:cs typeface="Calibri" panose="020F0502020204030204" pitchFamily="34" charset="0"/>
              </a:rPr>
              <a:t>Forward Selection:</a:t>
            </a:r>
            <a:r>
              <a:rPr lang="en-US" sz="1200" dirty="0">
                <a:latin typeface="+mn-lt"/>
                <a:cs typeface="Calibri" panose="020F0502020204030204" pitchFamily="34" charset="0"/>
              </a:rPr>
              <a:t> Forward selection is an iterative method in which we start with having no feature in the model. In each iteration, we keep adding the feature which best improves our model till an addition of a new variable does not improve the performance of the model.</a:t>
            </a:r>
          </a:p>
          <a:p>
            <a:pPr marL="628650" lvl="1" indent="-171450" algn="l">
              <a:buFont typeface="Arial" panose="020B0604020202020204" pitchFamily="34" charset="0"/>
              <a:buChar char="•"/>
            </a:pPr>
            <a:r>
              <a:rPr lang="en-US" sz="1200" b="1" dirty="0">
                <a:latin typeface="+mn-lt"/>
                <a:cs typeface="Calibri" panose="020F0502020204030204" pitchFamily="34" charset="0"/>
              </a:rPr>
              <a:t>Backward Elimination:</a:t>
            </a:r>
            <a:r>
              <a:rPr lang="en-US" sz="1200" dirty="0">
                <a:latin typeface="+mn-lt"/>
                <a:cs typeface="Calibri" panose="020F0502020204030204" pitchFamily="34" charset="0"/>
              </a:rPr>
              <a:t> In backward elimination, we start with all the features and removes the least significant feature at each iteration which improves the performance of the model. We repeat this until no improvement is observed on removal of features.</a:t>
            </a:r>
          </a:p>
          <a:p>
            <a:pPr marL="628650" lvl="1" indent="-171450" algn="l">
              <a:buFont typeface="Arial" panose="020B0604020202020204" pitchFamily="34" charset="0"/>
              <a:buChar char="•"/>
            </a:pPr>
            <a:r>
              <a:rPr lang="en-US" sz="1200" b="1" dirty="0">
                <a:latin typeface="+mn-lt"/>
                <a:cs typeface="Calibri" panose="020F0502020204030204" pitchFamily="34" charset="0"/>
              </a:rPr>
              <a:t>Recursive Feature elimination:</a:t>
            </a:r>
            <a:r>
              <a:rPr lang="en-US" sz="1200" dirty="0">
                <a:latin typeface="+mn-lt"/>
                <a:cs typeface="Calibri" panose="020F0502020204030204" pitchFamily="34" charset="0"/>
              </a:rPr>
              <a:t> It is a greedy optimization algorithm which aims to find the best performing feature subset. It repeatedly creates models and keeps aside the best or the worst performing feature at each iteration. It constructs the next model with the left features until all the features are exhausted. It then ranks the features based on the order of their elimination.</a:t>
            </a:r>
          </a:p>
          <a:p>
            <a:pPr marL="628650" lvl="1" indent="-171450" algn="l">
              <a:buFont typeface="Arial" panose="020B0604020202020204" pitchFamily="34" charset="0"/>
              <a:buChar char="•"/>
            </a:pPr>
            <a:r>
              <a:rPr lang="en-US" sz="1200" b="1" dirty="0">
                <a:latin typeface="+mn-lt"/>
                <a:cs typeface="Calibri" panose="020F0502020204030204" pitchFamily="34" charset="0"/>
              </a:rPr>
              <a:t>Lasso regression</a:t>
            </a:r>
            <a:r>
              <a:rPr lang="en-US" sz="1200" dirty="0">
                <a:latin typeface="+mn-lt"/>
                <a:cs typeface="Calibri" panose="020F0502020204030204" pitchFamily="34" charset="0"/>
              </a:rPr>
              <a:t> performs L1 regularization which adds penalty equivalent to absolute value of the magnitude of coefficients.</a:t>
            </a:r>
          </a:p>
          <a:p>
            <a:pPr marL="628650" lvl="1" indent="-171450" algn="l">
              <a:buFont typeface="Arial" panose="020B0604020202020204" pitchFamily="34" charset="0"/>
              <a:buChar char="•"/>
            </a:pPr>
            <a:r>
              <a:rPr lang="en-US" sz="1200" b="1" dirty="0">
                <a:latin typeface="+mn-lt"/>
                <a:cs typeface="Calibri" panose="020F0502020204030204" pitchFamily="34" charset="0"/>
              </a:rPr>
              <a:t>Ridge regression</a:t>
            </a:r>
            <a:r>
              <a:rPr lang="en-US" sz="1200" dirty="0">
                <a:latin typeface="+mn-lt"/>
                <a:cs typeface="Calibri" panose="020F0502020204030204" pitchFamily="34" charset="0"/>
              </a:rPr>
              <a:t> performs L2 regularization which adds penalty equivalent to square of the magnitude of coefficients.</a:t>
            </a:r>
          </a:p>
          <a:p>
            <a:pPr marL="628650" lvl="1" indent="-171450" algn="l">
              <a:buFont typeface="Arial" panose="020B0604020202020204" pitchFamily="34" charset="0"/>
              <a:buChar char="•"/>
            </a:pPr>
            <a:r>
              <a:rPr lang="en-US" sz="1200" b="1" dirty="0">
                <a:latin typeface="+mn-lt"/>
                <a:cs typeface="Calibri" panose="020F0502020204030204" pitchFamily="34" charset="0"/>
              </a:rPr>
              <a:t>Varclus</a:t>
            </a:r>
            <a:r>
              <a:rPr lang="en-US" sz="1200" dirty="0">
                <a:latin typeface="+mn-lt"/>
                <a:cs typeface="Calibri" panose="020F0502020204030204" pitchFamily="34" charset="0"/>
              </a:rPr>
              <a:t>: The VARCLUS procedure divides a set of numeric variables into disjoint or hierarchical clusters. Associated with each cluster is a linear combination of the variables in the cluster. This linear combination can be either the first principal component or the centroid component</a:t>
            </a:r>
          </a:p>
          <a:p>
            <a:pPr marL="628650" lvl="1" indent="-171450" algn="l">
              <a:buFont typeface="Arial" panose="020B0604020202020204" pitchFamily="34" charset="0"/>
              <a:buChar char="•"/>
            </a:pPr>
            <a:r>
              <a:rPr lang="en-US" sz="1200" b="1" dirty="0">
                <a:latin typeface="+mn-lt"/>
                <a:cs typeface="Calibri" panose="020F0502020204030204" pitchFamily="34" charset="0"/>
              </a:rPr>
              <a:t>PCA/KPCA/RPCA/Mini-Batch PCA/RBM/Auto-Encoder/Random Forest/Elliptical Envelope/One class SVM </a:t>
            </a:r>
            <a:r>
              <a:rPr lang="en-US" sz="1200" dirty="0">
                <a:latin typeface="+mn-lt"/>
                <a:cs typeface="Calibri" panose="020F0502020204030204" pitchFamily="34" charset="0"/>
              </a:rPr>
              <a:t>(To be covered in later modules)</a:t>
            </a:r>
          </a:p>
          <a:p>
            <a:pPr marL="628650" lvl="1" indent="-171450" algn="l">
              <a:buFont typeface="Arial" panose="020B0604020202020204" pitchFamily="34" charset="0"/>
              <a:buChar char="•"/>
            </a:pPr>
            <a:endParaRPr lang="en-US" sz="1200" dirty="0">
              <a:latin typeface="+mn-lt"/>
              <a:cs typeface="Calibri" panose="020F0502020204030204" pitchFamily="34" charset="0"/>
            </a:endParaRPr>
          </a:p>
          <a:p>
            <a:pPr lvl="1" algn="l"/>
            <a:endParaRPr lang="en-US" sz="1200" dirty="0">
              <a:latin typeface="+mn-lt"/>
              <a:cs typeface="Calibri" panose="020F0502020204030204" pitchFamily="34" charset="0"/>
            </a:endParaRPr>
          </a:p>
        </p:txBody>
      </p:sp>
    </p:spTree>
    <p:extLst>
      <p:ext uri="{BB962C8B-B14F-4D97-AF65-F5344CB8AC3E}">
        <p14:creationId xmlns:p14="http://schemas.microsoft.com/office/powerpoint/2010/main" val="34712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8868316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err="1"/>
              <a:t>Varclus</a:t>
            </a:r>
            <a:r>
              <a:rPr lang="en-US" dirty="0"/>
              <a:t> Method at a glance</a:t>
            </a:r>
          </a:p>
        </p:txBody>
      </p:sp>
      <p:pic>
        <p:nvPicPr>
          <p:cNvPr id="2" name="Picture 1">
            <a:extLst>
              <a:ext uri="{FF2B5EF4-FFF2-40B4-BE49-F238E27FC236}">
                <a16:creationId xmlns:a16="http://schemas.microsoft.com/office/drawing/2014/main" id="{2D5BDF3F-B9B2-4F61-AC16-9DE1E363043F}"/>
              </a:ext>
            </a:extLst>
          </p:cNvPr>
          <p:cNvPicPr>
            <a:picLocks noChangeAspect="1"/>
          </p:cNvPicPr>
          <p:nvPr/>
        </p:nvPicPr>
        <p:blipFill>
          <a:blip r:embed="rId7"/>
          <a:stretch>
            <a:fillRect/>
          </a:stretch>
        </p:blipFill>
        <p:spPr>
          <a:xfrm>
            <a:off x="502443" y="1026746"/>
            <a:ext cx="5593557" cy="3282411"/>
          </a:xfrm>
          <a:prstGeom prst="rect">
            <a:avLst/>
          </a:prstGeom>
        </p:spPr>
      </p:pic>
      <p:pic>
        <p:nvPicPr>
          <p:cNvPr id="10" name="Picture 9">
            <a:extLst>
              <a:ext uri="{FF2B5EF4-FFF2-40B4-BE49-F238E27FC236}">
                <a16:creationId xmlns:a16="http://schemas.microsoft.com/office/drawing/2014/main" id="{FBA5D6CB-FD85-4B29-AE0F-82407DFCAAFE}"/>
              </a:ext>
            </a:extLst>
          </p:cNvPr>
          <p:cNvPicPr>
            <a:picLocks noChangeAspect="1"/>
          </p:cNvPicPr>
          <p:nvPr/>
        </p:nvPicPr>
        <p:blipFill>
          <a:blip r:embed="rId8"/>
          <a:stretch>
            <a:fillRect/>
          </a:stretch>
        </p:blipFill>
        <p:spPr>
          <a:xfrm>
            <a:off x="308640" y="3875459"/>
            <a:ext cx="4319814" cy="1265898"/>
          </a:xfrm>
          <a:prstGeom prst="rect">
            <a:avLst/>
          </a:prstGeom>
        </p:spPr>
      </p:pic>
      <p:pic>
        <p:nvPicPr>
          <p:cNvPr id="11" name="Picture 10">
            <a:extLst>
              <a:ext uri="{FF2B5EF4-FFF2-40B4-BE49-F238E27FC236}">
                <a16:creationId xmlns:a16="http://schemas.microsoft.com/office/drawing/2014/main" id="{A4A49503-368B-4BB3-8878-BDF80D043B04}"/>
              </a:ext>
            </a:extLst>
          </p:cNvPr>
          <p:cNvPicPr>
            <a:picLocks noChangeAspect="1"/>
          </p:cNvPicPr>
          <p:nvPr/>
        </p:nvPicPr>
        <p:blipFill>
          <a:blip r:embed="rId9"/>
          <a:stretch>
            <a:fillRect/>
          </a:stretch>
        </p:blipFill>
        <p:spPr>
          <a:xfrm>
            <a:off x="348438" y="5104322"/>
            <a:ext cx="4538460" cy="1128366"/>
          </a:xfrm>
          <a:prstGeom prst="rect">
            <a:avLst/>
          </a:prstGeom>
        </p:spPr>
      </p:pic>
      <p:pic>
        <p:nvPicPr>
          <p:cNvPr id="12" name="Picture 11">
            <a:extLst>
              <a:ext uri="{FF2B5EF4-FFF2-40B4-BE49-F238E27FC236}">
                <a16:creationId xmlns:a16="http://schemas.microsoft.com/office/drawing/2014/main" id="{468AF311-738C-420F-B3DF-6BC2A6EED7DB}"/>
              </a:ext>
            </a:extLst>
          </p:cNvPr>
          <p:cNvPicPr>
            <a:picLocks noChangeAspect="1"/>
          </p:cNvPicPr>
          <p:nvPr/>
        </p:nvPicPr>
        <p:blipFill>
          <a:blip r:embed="rId10"/>
          <a:stretch>
            <a:fillRect/>
          </a:stretch>
        </p:blipFill>
        <p:spPr>
          <a:xfrm>
            <a:off x="4863583" y="4918521"/>
            <a:ext cx="2222880" cy="765929"/>
          </a:xfrm>
          <a:prstGeom prst="rect">
            <a:avLst/>
          </a:prstGeom>
        </p:spPr>
      </p:pic>
      <p:pic>
        <p:nvPicPr>
          <p:cNvPr id="13" name="Picture 12">
            <a:extLst>
              <a:ext uri="{FF2B5EF4-FFF2-40B4-BE49-F238E27FC236}">
                <a16:creationId xmlns:a16="http://schemas.microsoft.com/office/drawing/2014/main" id="{C4EADA58-B647-437C-8E45-039D57C71951}"/>
              </a:ext>
            </a:extLst>
          </p:cNvPr>
          <p:cNvPicPr>
            <a:picLocks noChangeAspect="1"/>
          </p:cNvPicPr>
          <p:nvPr/>
        </p:nvPicPr>
        <p:blipFill>
          <a:blip r:embed="rId11"/>
          <a:stretch>
            <a:fillRect/>
          </a:stretch>
        </p:blipFill>
        <p:spPr>
          <a:xfrm>
            <a:off x="7125935" y="3527406"/>
            <a:ext cx="4804187" cy="2526877"/>
          </a:xfrm>
          <a:prstGeom prst="rect">
            <a:avLst/>
          </a:prstGeom>
        </p:spPr>
      </p:pic>
      <p:pic>
        <p:nvPicPr>
          <p:cNvPr id="14" name="Picture 13">
            <a:extLst>
              <a:ext uri="{FF2B5EF4-FFF2-40B4-BE49-F238E27FC236}">
                <a16:creationId xmlns:a16="http://schemas.microsoft.com/office/drawing/2014/main" id="{C37A01E4-A2D6-4982-931E-10C46245969B}"/>
              </a:ext>
            </a:extLst>
          </p:cNvPr>
          <p:cNvPicPr>
            <a:picLocks noChangeAspect="1"/>
          </p:cNvPicPr>
          <p:nvPr/>
        </p:nvPicPr>
        <p:blipFill>
          <a:blip r:embed="rId12"/>
          <a:stretch>
            <a:fillRect/>
          </a:stretch>
        </p:blipFill>
        <p:spPr>
          <a:xfrm>
            <a:off x="7442569" y="1008122"/>
            <a:ext cx="4181826" cy="2519284"/>
          </a:xfrm>
          <a:prstGeom prst="rect">
            <a:avLst/>
          </a:prstGeom>
        </p:spPr>
      </p:pic>
      <p:sp>
        <p:nvSpPr>
          <p:cNvPr id="15" name="Rectangle 14">
            <a:extLst>
              <a:ext uri="{FF2B5EF4-FFF2-40B4-BE49-F238E27FC236}">
                <a16:creationId xmlns:a16="http://schemas.microsoft.com/office/drawing/2014/main" id="{638F170C-132E-4914-8331-6C32CBF082B3}"/>
              </a:ext>
            </a:extLst>
          </p:cNvPr>
          <p:cNvSpPr/>
          <p:nvPr/>
        </p:nvSpPr>
        <p:spPr>
          <a:xfrm>
            <a:off x="6359497" y="6097569"/>
            <a:ext cx="5484065" cy="461665"/>
          </a:xfrm>
          <a:prstGeom prst="rect">
            <a:avLst/>
          </a:prstGeom>
        </p:spPr>
        <p:txBody>
          <a:bodyPr wrap="none">
            <a:spAutoFit/>
          </a:bodyPr>
          <a:lstStyle/>
          <a:p>
            <a:r>
              <a:rPr lang="en-US" sz="1200" dirty="0">
                <a:hlinkClick r:id="rId13"/>
              </a:rPr>
              <a:t>https://pypi.org/project/varclushi/</a:t>
            </a:r>
            <a:endParaRPr lang="en-US" sz="1200" dirty="0"/>
          </a:p>
          <a:p>
            <a:r>
              <a:rPr lang="en-US" sz="1200" dirty="0">
                <a:hlinkClick r:id="rId14"/>
              </a:rPr>
              <a:t>https://www.rdocumentation.org/packages/Hmisc/versions/4.3-0/topics/varclus</a:t>
            </a:r>
            <a:endParaRPr lang="en-US" sz="1200" dirty="0"/>
          </a:p>
        </p:txBody>
      </p:sp>
    </p:spTree>
    <p:extLst>
      <p:ext uri="{BB962C8B-B14F-4D97-AF65-F5344CB8AC3E}">
        <p14:creationId xmlns:p14="http://schemas.microsoft.com/office/powerpoint/2010/main" val="280182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641604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Correlation Approach: Point-Biserial Correlation</a:t>
            </a:r>
          </a:p>
        </p:txBody>
      </p:sp>
      <p:pic>
        <p:nvPicPr>
          <p:cNvPr id="7" name="Picture 6">
            <a:extLst>
              <a:ext uri="{FF2B5EF4-FFF2-40B4-BE49-F238E27FC236}">
                <a16:creationId xmlns:a16="http://schemas.microsoft.com/office/drawing/2014/main" id="{52E53E8B-AF7E-452E-81B5-5BAE9E7BBD13}"/>
              </a:ext>
            </a:extLst>
          </p:cNvPr>
          <p:cNvPicPr>
            <a:picLocks noChangeAspect="1"/>
          </p:cNvPicPr>
          <p:nvPr/>
        </p:nvPicPr>
        <p:blipFill>
          <a:blip r:embed="rId7"/>
          <a:stretch>
            <a:fillRect/>
          </a:stretch>
        </p:blipFill>
        <p:spPr>
          <a:xfrm>
            <a:off x="2030278" y="720684"/>
            <a:ext cx="7854867" cy="5559290"/>
          </a:xfrm>
          <a:prstGeom prst="rect">
            <a:avLst/>
          </a:prstGeom>
        </p:spPr>
      </p:pic>
    </p:spTree>
    <p:extLst>
      <p:ext uri="{BB962C8B-B14F-4D97-AF65-F5344CB8AC3E}">
        <p14:creationId xmlns:p14="http://schemas.microsoft.com/office/powerpoint/2010/main" val="5899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4129761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Correlation Approach: Tetrachoric Correlation</a:t>
            </a:r>
          </a:p>
        </p:txBody>
      </p:sp>
      <p:pic>
        <p:nvPicPr>
          <p:cNvPr id="9" name="Picture 8">
            <a:extLst>
              <a:ext uri="{FF2B5EF4-FFF2-40B4-BE49-F238E27FC236}">
                <a16:creationId xmlns:a16="http://schemas.microsoft.com/office/drawing/2014/main" id="{B08A45DC-7E89-41B1-A69E-0E41C8E18485}"/>
              </a:ext>
            </a:extLst>
          </p:cNvPr>
          <p:cNvPicPr>
            <a:picLocks noChangeAspect="1"/>
          </p:cNvPicPr>
          <p:nvPr/>
        </p:nvPicPr>
        <p:blipFill>
          <a:blip r:embed="rId7"/>
          <a:stretch>
            <a:fillRect/>
          </a:stretch>
        </p:blipFill>
        <p:spPr>
          <a:xfrm>
            <a:off x="726206" y="793310"/>
            <a:ext cx="6305550" cy="3019425"/>
          </a:xfrm>
          <a:prstGeom prst="rect">
            <a:avLst/>
          </a:prstGeom>
        </p:spPr>
      </p:pic>
      <p:pic>
        <p:nvPicPr>
          <p:cNvPr id="10" name="Picture 9">
            <a:extLst>
              <a:ext uri="{FF2B5EF4-FFF2-40B4-BE49-F238E27FC236}">
                <a16:creationId xmlns:a16="http://schemas.microsoft.com/office/drawing/2014/main" id="{6E51181C-13F2-4113-93D2-6FFD77D35B59}"/>
              </a:ext>
            </a:extLst>
          </p:cNvPr>
          <p:cNvPicPr>
            <a:picLocks noChangeAspect="1"/>
          </p:cNvPicPr>
          <p:nvPr/>
        </p:nvPicPr>
        <p:blipFill>
          <a:blip r:embed="rId8"/>
          <a:stretch>
            <a:fillRect/>
          </a:stretch>
        </p:blipFill>
        <p:spPr>
          <a:xfrm>
            <a:off x="726206" y="3429000"/>
            <a:ext cx="5861786" cy="2640178"/>
          </a:xfrm>
          <a:prstGeom prst="rect">
            <a:avLst/>
          </a:prstGeom>
        </p:spPr>
      </p:pic>
      <p:sp>
        <p:nvSpPr>
          <p:cNvPr id="11" name="Rectangle 10">
            <a:extLst>
              <a:ext uri="{FF2B5EF4-FFF2-40B4-BE49-F238E27FC236}">
                <a16:creationId xmlns:a16="http://schemas.microsoft.com/office/drawing/2014/main" id="{B0575C20-9130-400D-A7DE-B7E5C3B24B5A}"/>
              </a:ext>
            </a:extLst>
          </p:cNvPr>
          <p:cNvSpPr/>
          <p:nvPr/>
        </p:nvSpPr>
        <p:spPr>
          <a:xfrm>
            <a:off x="5630832" y="5102343"/>
            <a:ext cx="3494867" cy="400110"/>
          </a:xfrm>
          <a:prstGeom prst="rect">
            <a:avLst/>
          </a:prstGeom>
        </p:spPr>
        <p:txBody>
          <a:bodyPr wrap="none">
            <a:spAutoFit/>
          </a:bodyPr>
          <a:lstStyle/>
          <a:p>
            <a:r>
              <a:rPr lang="en-US" dirty="0">
                <a:hlinkClick r:id="rId9"/>
              </a:rPr>
              <a:t>https://personality-project.org/r/psych/help/tetrachor.html</a:t>
            </a:r>
            <a:endParaRPr lang="en-US" dirty="0"/>
          </a:p>
          <a:p>
            <a:r>
              <a:rPr lang="en-US" dirty="0">
                <a:hlinkClick r:id="rId10"/>
              </a:rPr>
              <a:t>https://cran.r-project.org/web/packages/polycor/polycor.pdf</a:t>
            </a:r>
            <a:endParaRPr lang="en-US" dirty="0"/>
          </a:p>
        </p:txBody>
      </p:sp>
    </p:spTree>
    <p:extLst>
      <p:ext uri="{BB962C8B-B14F-4D97-AF65-F5344CB8AC3E}">
        <p14:creationId xmlns:p14="http://schemas.microsoft.com/office/powerpoint/2010/main" val="133690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4584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Between Sum of Squares (BSS)</a:t>
            </a:r>
          </a:p>
        </p:txBody>
      </p:sp>
      <p:pic>
        <p:nvPicPr>
          <p:cNvPr id="118789" name="Picture 5" descr="8544011483745936163048357">
            <a:extLst>
              <a:ext uri="{FF2B5EF4-FFF2-40B4-BE49-F238E27FC236}">
                <a16:creationId xmlns:a16="http://schemas.microsoft.com/office/drawing/2014/main" id="{3B77EE2B-4CE0-4880-B54C-CAED74BF10D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079" t="22476" r="6754" b="13899"/>
          <a:stretch/>
        </p:blipFill>
        <p:spPr bwMode="auto">
          <a:xfrm>
            <a:off x="1106904" y="882257"/>
            <a:ext cx="9784047" cy="523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23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051FCB2-8F3E-4CAF-A328-EFDF8010BA0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3051FCB2-8F3E-4CAF-A328-EFDF8010BA0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0C85CE4-4E68-4124-B86D-3A71A7C2D74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477F5143-0913-4C65-986D-F3AE0C186A19}"/>
              </a:ext>
            </a:extLst>
          </p:cNvPr>
          <p:cNvSpPr>
            <a:spLocks noGrp="1"/>
          </p:cNvSpPr>
          <p:nvPr>
            <p:ph type="title"/>
          </p:nvPr>
        </p:nvSpPr>
        <p:spPr>
          <a:xfrm>
            <a:off x="273818" y="167277"/>
            <a:ext cx="11187113" cy="311150"/>
          </a:xfrm>
        </p:spPr>
        <p:txBody>
          <a:bodyPr/>
          <a:lstStyle/>
          <a:p>
            <a:r>
              <a:rPr lang="en-US" dirty="0"/>
              <a:t>What is Overfitting/Underfitting a Model?</a:t>
            </a:r>
          </a:p>
        </p:txBody>
      </p:sp>
      <p:sp>
        <p:nvSpPr>
          <p:cNvPr id="4" name="Footer Placeholder 3">
            <a:extLst>
              <a:ext uri="{FF2B5EF4-FFF2-40B4-BE49-F238E27FC236}">
                <a16:creationId xmlns:a16="http://schemas.microsoft.com/office/drawing/2014/main" id="{C1DE28F3-072D-4F36-BCBB-30377AF81FA1}"/>
              </a:ext>
            </a:extLst>
          </p:cNvPr>
          <p:cNvSpPr>
            <a:spLocks noGrp="1"/>
          </p:cNvSpPr>
          <p:nvPr>
            <p:ph type="ftr" sz="quarter" idx="11"/>
          </p:nvPr>
        </p:nvSpPr>
        <p:spPr/>
        <p:txBody>
          <a:bodyPr/>
          <a:lstStyle/>
          <a:p>
            <a:r>
              <a:rPr lang="en-US"/>
              <a:t>©2018 PayPal Inc. Confidential and proprietary.</a:t>
            </a:r>
            <a:endParaRPr lang="en-GB" dirty="0"/>
          </a:p>
        </p:txBody>
      </p:sp>
      <p:sp>
        <p:nvSpPr>
          <p:cNvPr id="5" name="Text Placeholder 4">
            <a:extLst>
              <a:ext uri="{FF2B5EF4-FFF2-40B4-BE49-F238E27FC236}">
                <a16:creationId xmlns:a16="http://schemas.microsoft.com/office/drawing/2014/main" id="{30CA55DD-1393-4045-B410-2FE1F3F76141}"/>
              </a:ext>
            </a:extLst>
          </p:cNvPr>
          <p:cNvSpPr>
            <a:spLocks noGrp="1"/>
          </p:cNvSpPr>
          <p:nvPr>
            <p:ph type="body" sz="quarter" idx="13"/>
          </p:nvPr>
        </p:nvSpPr>
        <p:spPr>
          <a:xfrm>
            <a:off x="272231" y="478427"/>
            <a:ext cx="11188700" cy="349461"/>
          </a:xfrm>
        </p:spPr>
        <p:txBody>
          <a:bodyPr anchor="ctr">
            <a:normAutofit lnSpcReduction="10000"/>
          </a:bodyPr>
          <a:lstStyle/>
          <a:p>
            <a:r>
              <a:rPr lang="en-US" dirty="0"/>
              <a:t>How do we end up overfitting or underfitting a model</a:t>
            </a:r>
          </a:p>
        </p:txBody>
      </p:sp>
      <p:sp>
        <p:nvSpPr>
          <p:cNvPr id="3" name="Rectangle 2">
            <a:extLst>
              <a:ext uri="{FF2B5EF4-FFF2-40B4-BE49-F238E27FC236}">
                <a16:creationId xmlns:a16="http://schemas.microsoft.com/office/drawing/2014/main" id="{36373EA5-6C10-4BA0-BF0C-F358863AC5C3}"/>
              </a:ext>
            </a:extLst>
          </p:cNvPr>
          <p:cNvSpPr/>
          <p:nvPr/>
        </p:nvSpPr>
        <p:spPr>
          <a:xfrm>
            <a:off x="272231" y="957852"/>
            <a:ext cx="11617462" cy="954107"/>
          </a:xfrm>
          <a:prstGeom prst="rect">
            <a:avLst/>
          </a:prstGeom>
        </p:spPr>
        <p:txBody>
          <a:bodyPr wrap="square">
            <a:spAutoFit/>
          </a:bodyPr>
          <a:lstStyle/>
          <a:p>
            <a:pPr algn="just"/>
            <a:r>
              <a:rPr lang="en-US" sz="1400" dirty="0"/>
              <a:t>As mentioned, in statistics and machine learning we usually split our data into two subsets: training data and testing data (and sometimes to three: train, validate and test), and fit our model on the train data, in order to make predictions on the test data. When we do that, one of two thing might happen: we overfit our model or we underfit our model. We don’t want any of these things to happen, because they affect the predictability of our model — we might be using a model that has lower accuracy and/or is </a:t>
            </a:r>
            <a:r>
              <a:rPr lang="en-US" sz="1400" dirty="0" err="1"/>
              <a:t>ungeneralized</a:t>
            </a:r>
            <a:r>
              <a:rPr lang="en-US" sz="1400" dirty="0"/>
              <a:t> (meaning you can’t generalize your predictions on other data)</a:t>
            </a:r>
          </a:p>
        </p:txBody>
      </p:sp>
      <p:pic>
        <p:nvPicPr>
          <p:cNvPr id="13" name="Picture 12">
            <a:extLst>
              <a:ext uri="{FF2B5EF4-FFF2-40B4-BE49-F238E27FC236}">
                <a16:creationId xmlns:a16="http://schemas.microsoft.com/office/drawing/2014/main" id="{453E87A1-C6A8-43DF-907E-900385AA9A27}"/>
              </a:ext>
            </a:extLst>
          </p:cNvPr>
          <p:cNvPicPr>
            <a:picLocks noChangeAspect="1"/>
          </p:cNvPicPr>
          <p:nvPr/>
        </p:nvPicPr>
        <p:blipFill>
          <a:blip r:embed="rId7"/>
          <a:stretch>
            <a:fillRect/>
          </a:stretch>
        </p:blipFill>
        <p:spPr>
          <a:xfrm>
            <a:off x="348027" y="1924354"/>
            <a:ext cx="3209925" cy="2286000"/>
          </a:xfrm>
          <a:prstGeom prst="rect">
            <a:avLst/>
          </a:prstGeom>
        </p:spPr>
      </p:pic>
      <p:pic>
        <p:nvPicPr>
          <p:cNvPr id="14" name="Picture 13">
            <a:extLst>
              <a:ext uri="{FF2B5EF4-FFF2-40B4-BE49-F238E27FC236}">
                <a16:creationId xmlns:a16="http://schemas.microsoft.com/office/drawing/2014/main" id="{83892967-C1AC-493C-86AF-2F60C103A9E5}"/>
              </a:ext>
            </a:extLst>
          </p:cNvPr>
          <p:cNvPicPr>
            <a:picLocks noChangeAspect="1"/>
          </p:cNvPicPr>
          <p:nvPr/>
        </p:nvPicPr>
        <p:blipFill>
          <a:blip r:embed="rId8"/>
          <a:stretch>
            <a:fillRect/>
          </a:stretch>
        </p:blipFill>
        <p:spPr>
          <a:xfrm>
            <a:off x="4430626" y="1962454"/>
            <a:ext cx="3286125" cy="2247900"/>
          </a:xfrm>
          <a:prstGeom prst="rect">
            <a:avLst/>
          </a:prstGeom>
        </p:spPr>
      </p:pic>
      <p:pic>
        <p:nvPicPr>
          <p:cNvPr id="15" name="Picture 14">
            <a:extLst>
              <a:ext uri="{FF2B5EF4-FFF2-40B4-BE49-F238E27FC236}">
                <a16:creationId xmlns:a16="http://schemas.microsoft.com/office/drawing/2014/main" id="{4ADF6754-65FB-4251-BEFA-834BA12196CE}"/>
              </a:ext>
            </a:extLst>
          </p:cNvPr>
          <p:cNvPicPr>
            <a:picLocks noChangeAspect="1"/>
          </p:cNvPicPr>
          <p:nvPr/>
        </p:nvPicPr>
        <p:blipFill>
          <a:blip r:embed="rId9"/>
          <a:stretch>
            <a:fillRect/>
          </a:stretch>
        </p:blipFill>
        <p:spPr>
          <a:xfrm>
            <a:off x="8276272" y="1962454"/>
            <a:ext cx="3114675" cy="2514600"/>
          </a:xfrm>
          <a:prstGeom prst="rect">
            <a:avLst/>
          </a:prstGeom>
        </p:spPr>
      </p:pic>
      <p:sp>
        <p:nvSpPr>
          <p:cNvPr id="16" name="TextBox 15">
            <a:extLst>
              <a:ext uri="{FF2B5EF4-FFF2-40B4-BE49-F238E27FC236}">
                <a16:creationId xmlns:a16="http://schemas.microsoft.com/office/drawing/2014/main" id="{C521C7D7-E80A-4B63-BC18-C902AA8E28A2}"/>
              </a:ext>
            </a:extLst>
          </p:cNvPr>
          <p:cNvSpPr txBox="1"/>
          <p:nvPr/>
        </p:nvSpPr>
        <p:spPr>
          <a:xfrm>
            <a:off x="708660" y="4174489"/>
            <a:ext cx="2617470" cy="307777"/>
          </a:xfrm>
          <a:prstGeom prst="rect">
            <a:avLst/>
          </a:prstGeom>
          <a:noFill/>
        </p:spPr>
        <p:txBody>
          <a:bodyPr wrap="square" lIns="0" tIns="0" rIns="0" bIns="0" rtlCol="0">
            <a:spAutoFit/>
          </a:bodyPr>
          <a:lstStyle/>
          <a:p>
            <a:pPr algn="ctr"/>
            <a:r>
              <a:rPr lang="en-US" sz="2000" b="1" dirty="0"/>
              <a:t>Underfit</a:t>
            </a:r>
          </a:p>
        </p:txBody>
      </p:sp>
      <p:sp>
        <p:nvSpPr>
          <p:cNvPr id="17" name="TextBox 16">
            <a:extLst>
              <a:ext uri="{FF2B5EF4-FFF2-40B4-BE49-F238E27FC236}">
                <a16:creationId xmlns:a16="http://schemas.microsoft.com/office/drawing/2014/main" id="{9A1756A5-0560-45EE-A7EC-D3B97D07FCD0}"/>
              </a:ext>
            </a:extLst>
          </p:cNvPr>
          <p:cNvSpPr txBox="1"/>
          <p:nvPr/>
        </p:nvSpPr>
        <p:spPr>
          <a:xfrm>
            <a:off x="4787265" y="4169277"/>
            <a:ext cx="2617470" cy="307777"/>
          </a:xfrm>
          <a:prstGeom prst="rect">
            <a:avLst/>
          </a:prstGeom>
          <a:noFill/>
        </p:spPr>
        <p:txBody>
          <a:bodyPr wrap="square" lIns="0" tIns="0" rIns="0" bIns="0" rtlCol="0">
            <a:spAutoFit/>
          </a:bodyPr>
          <a:lstStyle/>
          <a:p>
            <a:pPr algn="ctr"/>
            <a:r>
              <a:rPr lang="en-US" sz="2000" b="1" dirty="0"/>
              <a:t>Overfit</a:t>
            </a:r>
          </a:p>
        </p:txBody>
      </p:sp>
      <p:sp>
        <p:nvSpPr>
          <p:cNvPr id="19" name="Rectangle 18">
            <a:extLst>
              <a:ext uri="{FF2B5EF4-FFF2-40B4-BE49-F238E27FC236}">
                <a16:creationId xmlns:a16="http://schemas.microsoft.com/office/drawing/2014/main" id="{70469E34-05C9-4984-A37D-6309CFFC5A73}"/>
              </a:ext>
            </a:extLst>
          </p:cNvPr>
          <p:cNvSpPr/>
          <p:nvPr/>
        </p:nvSpPr>
        <p:spPr>
          <a:xfrm>
            <a:off x="272231" y="4729481"/>
            <a:ext cx="2082108" cy="369332"/>
          </a:xfrm>
          <a:prstGeom prst="rect">
            <a:avLst/>
          </a:prstGeom>
        </p:spPr>
        <p:txBody>
          <a:bodyPr wrap="none">
            <a:spAutoFit/>
          </a:bodyPr>
          <a:lstStyle/>
          <a:p>
            <a:pPr>
              <a:lnSpc>
                <a:spcPct val="90000"/>
              </a:lnSpc>
              <a:spcBef>
                <a:spcPts val="1500"/>
              </a:spcBef>
              <a:buClr>
                <a:schemeClr val="accent1"/>
              </a:buClr>
            </a:pPr>
            <a:r>
              <a:rPr lang="en-US" sz="2000" dirty="0">
                <a:solidFill>
                  <a:schemeClr val="bg2">
                    <a:lumMod val="75000"/>
                  </a:schemeClr>
                </a:solidFill>
                <a:latin typeface="PayPal Sans Big Medium" pitchFamily="34" charset="0"/>
              </a:rPr>
              <a:t>Train/Test Split</a:t>
            </a:r>
          </a:p>
        </p:txBody>
      </p:sp>
      <p:pic>
        <p:nvPicPr>
          <p:cNvPr id="20" name="Picture 19">
            <a:extLst>
              <a:ext uri="{FF2B5EF4-FFF2-40B4-BE49-F238E27FC236}">
                <a16:creationId xmlns:a16="http://schemas.microsoft.com/office/drawing/2014/main" id="{6AF354A5-EBCA-4AA0-8387-79DC89F0213E}"/>
              </a:ext>
            </a:extLst>
          </p:cNvPr>
          <p:cNvPicPr>
            <a:picLocks noChangeAspect="1"/>
          </p:cNvPicPr>
          <p:nvPr/>
        </p:nvPicPr>
        <p:blipFill>
          <a:blip r:embed="rId10"/>
          <a:stretch>
            <a:fillRect/>
          </a:stretch>
        </p:blipFill>
        <p:spPr>
          <a:xfrm>
            <a:off x="2667477" y="5022037"/>
            <a:ext cx="6571296" cy="1373313"/>
          </a:xfrm>
          <a:prstGeom prst="rect">
            <a:avLst/>
          </a:prstGeom>
        </p:spPr>
      </p:pic>
    </p:spTree>
    <p:extLst>
      <p:ext uri="{BB962C8B-B14F-4D97-AF65-F5344CB8AC3E}">
        <p14:creationId xmlns:p14="http://schemas.microsoft.com/office/powerpoint/2010/main" val="22421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91754C8-7979-4082-B15F-A5C199F37E3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591754C8-7979-4082-B15F-A5C199F37E3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AD03356-1E14-4943-82D4-5AEE1BD5F91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ABB99D90-94C1-4CDD-8BA7-B3D54ABA07CD}"/>
              </a:ext>
            </a:extLst>
          </p:cNvPr>
          <p:cNvSpPr>
            <a:spLocks noGrp="1"/>
          </p:cNvSpPr>
          <p:nvPr>
            <p:ph type="title"/>
          </p:nvPr>
        </p:nvSpPr>
        <p:spPr>
          <a:xfrm>
            <a:off x="350712" y="246437"/>
            <a:ext cx="11187113" cy="311150"/>
          </a:xfrm>
        </p:spPr>
        <p:txBody>
          <a:bodyPr/>
          <a:lstStyle/>
          <a:p>
            <a:r>
              <a:rPr lang="en-US" dirty="0"/>
              <a:t>Solutions to Underfitting:</a:t>
            </a:r>
          </a:p>
        </p:txBody>
      </p:sp>
      <p:sp>
        <p:nvSpPr>
          <p:cNvPr id="4" name="Footer Placeholder 3">
            <a:extLst>
              <a:ext uri="{FF2B5EF4-FFF2-40B4-BE49-F238E27FC236}">
                <a16:creationId xmlns:a16="http://schemas.microsoft.com/office/drawing/2014/main" id="{A59FA434-C5E8-4FC6-A9D4-3542E47DCA14}"/>
              </a:ext>
            </a:extLst>
          </p:cNvPr>
          <p:cNvSpPr>
            <a:spLocks noGrp="1"/>
          </p:cNvSpPr>
          <p:nvPr>
            <p:ph type="ftr" sz="quarter" idx="11"/>
          </p:nvPr>
        </p:nvSpPr>
        <p:spPr/>
        <p:txBody>
          <a:bodyPr/>
          <a:lstStyle/>
          <a:p>
            <a:r>
              <a:rPr lang="en-US"/>
              <a:t>©2018 PayPal Inc. Confidential and proprietary.</a:t>
            </a:r>
            <a:endParaRPr lang="en-GB" dirty="0"/>
          </a:p>
        </p:txBody>
      </p:sp>
      <p:sp>
        <p:nvSpPr>
          <p:cNvPr id="5" name="Rectangle 4">
            <a:extLst>
              <a:ext uri="{FF2B5EF4-FFF2-40B4-BE49-F238E27FC236}">
                <a16:creationId xmlns:a16="http://schemas.microsoft.com/office/drawing/2014/main" id="{3EDE6DA5-65BA-4626-A073-AC0D9065AC18}"/>
              </a:ext>
            </a:extLst>
          </p:cNvPr>
          <p:cNvSpPr/>
          <p:nvPr/>
        </p:nvSpPr>
        <p:spPr>
          <a:xfrm>
            <a:off x="264035" y="526048"/>
            <a:ext cx="11273790" cy="1323439"/>
          </a:xfrm>
          <a:prstGeom prst="rect">
            <a:avLst/>
          </a:prstGeom>
        </p:spPr>
        <p:txBody>
          <a:bodyPr wrap="square">
            <a:spAutoFit/>
          </a:bodyPr>
          <a:lstStyle/>
          <a:p>
            <a:pPr marL="285750" indent="-285750" algn="just">
              <a:spcBef>
                <a:spcPts val="600"/>
              </a:spcBef>
              <a:buFont typeface="Arial" panose="020B0604020202020204" pitchFamily="34" charset="0"/>
              <a:buChar char="•"/>
            </a:pPr>
            <a:r>
              <a:rPr lang="en-US" sz="1400" dirty="0"/>
              <a:t>Add more features, which are usually utilized as a part of machine learning algorithm. For example, the linear model is more generalized by adding quadratic or cubic terms. For example, the example of the picture above.</a:t>
            </a:r>
          </a:p>
          <a:p>
            <a:pPr marL="285750" indent="-285750" algn="just">
              <a:spcBef>
                <a:spcPts val="600"/>
              </a:spcBef>
              <a:buFont typeface="Arial" panose="020B0604020202020204" pitchFamily="34" charset="0"/>
              <a:buChar char="•"/>
            </a:pPr>
            <a:r>
              <a:rPr lang="en-US" sz="1400" dirty="0"/>
              <a:t>Reduce the regularization parameters. The motivation behind regularization is to prevent over-fitting, yet now the model has an under-fitting, you have to diminish the regularization parameters.</a:t>
            </a:r>
          </a:p>
          <a:p>
            <a:pPr marL="285750" indent="-285750" algn="just">
              <a:spcBef>
                <a:spcPts val="600"/>
              </a:spcBef>
              <a:buFont typeface="Arial" panose="020B0604020202020204" pitchFamily="34" charset="0"/>
              <a:buChar char="•"/>
            </a:pPr>
            <a:r>
              <a:rPr lang="en-US" sz="1400" dirty="0"/>
              <a:t>Business Interpretation</a:t>
            </a:r>
          </a:p>
        </p:txBody>
      </p:sp>
      <p:sp>
        <p:nvSpPr>
          <p:cNvPr id="8" name="Title 1">
            <a:extLst>
              <a:ext uri="{FF2B5EF4-FFF2-40B4-BE49-F238E27FC236}">
                <a16:creationId xmlns:a16="http://schemas.microsoft.com/office/drawing/2014/main" id="{797625EF-742C-4D3B-9F81-AF01851FA430}"/>
              </a:ext>
            </a:extLst>
          </p:cNvPr>
          <p:cNvSpPr txBox="1">
            <a:spLocks/>
          </p:cNvSpPr>
          <p:nvPr/>
        </p:nvSpPr>
        <p:spPr>
          <a:xfrm>
            <a:off x="350712" y="1890973"/>
            <a:ext cx="11187113" cy="311150"/>
          </a:xfrm>
          <a:prstGeom prst="rect">
            <a:avLst/>
          </a:prstGeom>
        </p:spPr>
        <p:txBody>
          <a:bodyPr vert="horz" lIns="0" tIns="0" rIns="0" bIns="0" rtlCol="0" anchor="b">
            <a:noAutofit/>
          </a:bodyPr>
          <a:lst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a:lstStyle>
          <a:p>
            <a:r>
              <a:rPr lang="en-US" dirty="0"/>
              <a:t>Solutions to Overfitting:</a:t>
            </a:r>
          </a:p>
        </p:txBody>
      </p:sp>
      <p:sp>
        <p:nvSpPr>
          <p:cNvPr id="9" name="Rectangle 8">
            <a:extLst>
              <a:ext uri="{FF2B5EF4-FFF2-40B4-BE49-F238E27FC236}">
                <a16:creationId xmlns:a16="http://schemas.microsoft.com/office/drawing/2014/main" id="{0E1D9405-6462-462F-9410-FAC7E773A855}"/>
              </a:ext>
            </a:extLst>
          </p:cNvPr>
          <p:cNvSpPr/>
          <p:nvPr/>
        </p:nvSpPr>
        <p:spPr>
          <a:xfrm>
            <a:off x="264035" y="2221603"/>
            <a:ext cx="11273790" cy="1862048"/>
          </a:xfrm>
          <a:prstGeom prst="rect">
            <a:avLst/>
          </a:prstGeom>
        </p:spPr>
        <p:txBody>
          <a:bodyPr wrap="square">
            <a:spAutoFit/>
          </a:bodyPr>
          <a:lstStyle/>
          <a:p>
            <a:pPr marL="285750" indent="-285750" algn="just">
              <a:spcAft>
                <a:spcPts val="600"/>
              </a:spcAft>
              <a:buFont typeface="Arial" panose="020B0604020202020204" pitchFamily="34" charset="0"/>
              <a:buChar char="•"/>
            </a:pPr>
            <a:r>
              <a:rPr lang="en-US" sz="1400" dirty="0"/>
              <a:t>Re-cleaning the data, one cause of over-fitting may also be caused by impure data. If over-fitting occurs, we need to clean the data again.</a:t>
            </a:r>
          </a:p>
          <a:p>
            <a:pPr marL="285750" indent="-285750" algn="just">
              <a:spcAft>
                <a:spcPts val="600"/>
              </a:spcAft>
              <a:buFont typeface="Arial" panose="020B0604020202020204" pitchFamily="34" charset="0"/>
              <a:buChar char="•"/>
            </a:pPr>
            <a:r>
              <a:rPr lang="en-US" sz="1400" dirty="0"/>
              <a:t>Increasing the amount of data training, there is also a reason that the amount of data we use for training is too small, and the proportion of training data to total data is too small.</a:t>
            </a:r>
          </a:p>
          <a:p>
            <a:pPr marL="285750" indent="-285750" algn="just">
              <a:spcAft>
                <a:spcPts val="600"/>
              </a:spcAft>
              <a:buFont typeface="Arial" panose="020B0604020202020204" pitchFamily="34" charset="0"/>
              <a:buChar char="•"/>
            </a:pPr>
            <a:r>
              <a:rPr lang="en-US" sz="1400" dirty="0"/>
              <a:t>Adopt the regularization method. The regularization method includes the L0 regular, the L1 regular, and the L2 regular, while the regularity is generally followed by the norm for the objective function. However, the L2 regularity is generally used in machine learning</a:t>
            </a:r>
            <a:r>
              <a:rPr lang="en-US" sz="1600" dirty="0"/>
              <a:t>.</a:t>
            </a:r>
          </a:p>
          <a:p>
            <a:pPr marL="285750" indent="-285750" algn="just">
              <a:spcAft>
                <a:spcPts val="600"/>
              </a:spcAft>
              <a:buFont typeface="Arial" panose="020B0604020202020204" pitchFamily="34" charset="0"/>
              <a:buChar char="•"/>
            </a:pPr>
            <a:r>
              <a:rPr lang="en-US" sz="1400" dirty="0"/>
              <a:t>Adopt the dropout method. This method is very common in neural networks. The dropout method is a method proposed in ImageNet. In general, the dropout method does not work for neurons with certain probability during training.</a:t>
            </a:r>
          </a:p>
        </p:txBody>
      </p:sp>
      <p:pic>
        <p:nvPicPr>
          <p:cNvPr id="10" name="Picture 9">
            <a:extLst>
              <a:ext uri="{FF2B5EF4-FFF2-40B4-BE49-F238E27FC236}">
                <a16:creationId xmlns:a16="http://schemas.microsoft.com/office/drawing/2014/main" id="{D663B5A8-E22D-4CE9-B40E-E3BC18260789}"/>
              </a:ext>
            </a:extLst>
          </p:cNvPr>
          <p:cNvPicPr>
            <a:picLocks noChangeAspect="1"/>
          </p:cNvPicPr>
          <p:nvPr/>
        </p:nvPicPr>
        <p:blipFill>
          <a:blip r:embed="rId7"/>
          <a:stretch>
            <a:fillRect/>
          </a:stretch>
        </p:blipFill>
        <p:spPr>
          <a:xfrm>
            <a:off x="4442056" y="4276235"/>
            <a:ext cx="4464771" cy="2316965"/>
          </a:xfrm>
          <a:prstGeom prst="rect">
            <a:avLst/>
          </a:prstGeom>
        </p:spPr>
      </p:pic>
    </p:spTree>
    <p:extLst>
      <p:ext uri="{BB962C8B-B14F-4D97-AF65-F5344CB8AC3E}">
        <p14:creationId xmlns:p14="http://schemas.microsoft.com/office/powerpoint/2010/main" val="133906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D4246C3-B455-40F4-8C4A-C086983EA0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0D4246C3-B455-40F4-8C4A-C086983EA0B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043BF67-B227-43BF-8C6F-21B0E8085869}"/>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72E7A7E5-4D11-4927-B6E4-DC202F4D9236}"/>
              </a:ext>
            </a:extLst>
          </p:cNvPr>
          <p:cNvSpPr>
            <a:spLocks noGrp="1"/>
          </p:cNvSpPr>
          <p:nvPr>
            <p:ph type="title"/>
          </p:nvPr>
        </p:nvSpPr>
        <p:spPr>
          <a:xfrm>
            <a:off x="348707" y="200128"/>
            <a:ext cx="11187113" cy="311150"/>
          </a:xfrm>
        </p:spPr>
        <p:txBody>
          <a:bodyPr/>
          <a:lstStyle/>
          <a:p>
            <a:r>
              <a:rPr lang="en-US" dirty="0"/>
              <a:t>Bias – Variance – A General Theory</a:t>
            </a:r>
          </a:p>
        </p:txBody>
      </p:sp>
      <p:sp>
        <p:nvSpPr>
          <p:cNvPr id="4" name="Footer Placeholder 3">
            <a:extLst>
              <a:ext uri="{FF2B5EF4-FFF2-40B4-BE49-F238E27FC236}">
                <a16:creationId xmlns:a16="http://schemas.microsoft.com/office/drawing/2014/main" id="{E21A54C4-6E51-4AC3-B354-07C38F9525D7}"/>
              </a:ext>
            </a:extLst>
          </p:cNvPr>
          <p:cNvSpPr>
            <a:spLocks noGrp="1"/>
          </p:cNvSpPr>
          <p:nvPr>
            <p:ph type="ftr" sz="quarter" idx="11"/>
          </p:nvPr>
        </p:nvSpPr>
        <p:spPr/>
        <p:txBody>
          <a:bodyPr/>
          <a:lstStyle/>
          <a:p>
            <a:r>
              <a:rPr lang="en-US"/>
              <a:t>©2018 PayPal Inc. Confidential and proprietary.</a:t>
            </a:r>
            <a:endParaRPr lang="en-GB" dirty="0"/>
          </a:p>
        </p:txBody>
      </p:sp>
      <p:sp>
        <p:nvSpPr>
          <p:cNvPr id="5" name="Text Placeholder 4">
            <a:extLst>
              <a:ext uri="{FF2B5EF4-FFF2-40B4-BE49-F238E27FC236}">
                <a16:creationId xmlns:a16="http://schemas.microsoft.com/office/drawing/2014/main" id="{6C2AB529-0A16-4EE9-8660-858BD511734C}"/>
              </a:ext>
            </a:extLst>
          </p:cNvPr>
          <p:cNvSpPr>
            <a:spLocks noGrp="1"/>
          </p:cNvSpPr>
          <p:nvPr>
            <p:ph type="body" sz="quarter" idx="13"/>
          </p:nvPr>
        </p:nvSpPr>
        <p:spPr>
          <a:xfrm>
            <a:off x="348706" y="488976"/>
            <a:ext cx="11343231" cy="670754"/>
          </a:xfrm>
        </p:spPr>
        <p:txBody>
          <a:bodyPr>
            <a:normAutofit/>
          </a:bodyPr>
          <a:lstStyle/>
          <a:p>
            <a:r>
              <a:rPr lang="en-US" sz="1800" dirty="0"/>
              <a:t>An overfit model is explained as having high variance and low bias on the training set which leads to poor generalization on new testing data</a:t>
            </a:r>
          </a:p>
        </p:txBody>
      </p:sp>
      <p:pic>
        <p:nvPicPr>
          <p:cNvPr id="8" name="Picture 7">
            <a:extLst>
              <a:ext uri="{FF2B5EF4-FFF2-40B4-BE49-F238E27FC236}">
                <a16:creationId xmlns:a16="http://schemas.microsoft.com/office/drawing/2014/main" id="{B0081CF1-D863-4E73-B42C-194621404C54}"/>
              </a:ext>
            </a:extLst>
          </p:cNvPr>
          <p:cNvPicPr>
            <a:picLocks noChangeAspect="1"/>
          </p:cNvPicPr>
          <p:nvPr/>
        </p:nvPicPr>
        <p:blipFill>
          <a:blip r:embed="rId7"/>
          <a:stretch>
            <a:fillRect/>
          </a:stretch>
        </p:blipFill>
        <p:spPr>
          <a:xfrm>
            <a:off x="159709" y="1260089"/>
            <a:ext cx="3286125" cy="2247900"/>
          </a:xfrm>
          <a:prstGeom prst="rect">
            <a:avLst/>
          </a:prstGeom>
        </p:spPr>
      </p:pic>
      <p:sp>
        <p:nvSpPr>
          <p:cNvPr id="9" name="TextBox 8">
            <a:extLst>
              <a:ext uri="{FF2B5EF4-FFF2-40B4-BE49-F238E27FC236}">
                <a16:creationId xmlns:a16="http://schemas.microsoft.com/office/drawing/2014/main" id="{D4D67F13-F039-4749-B175-409DA17A3D86}"/>
              </a:ext>
            </a:extLst>
          </p:cNvPr>
          <p:cNvSpPr txBox="1"/>
          <p:nvPr/>
        </p:nvSpPr>
        <p:spPr>
          <a:xfrm>
            <a:off x="713677" y="1463517"/>
            <a:ext cx="2353223" cy="215444"/>
          </a:xfrm>
          <a:prstGeom prst="rect">
            <a:avLst/>
          </a:prstGeom>
          <a:noFill/>
        </p:spPr>
        <p:txBody>
          <a:bodyPr wrap="square" lIns="0" tIns="0" rIns="0" bIns="0" rtlCol="0">
            <a:spAutoFit/>
          </a:bodyPr>
          <a:lstStyle/>
          <a:p>
            <a:pPr algn="ctr"/>
            <a:r>
              <a:rPr lang="en-US" sz="1400" b="1" dirty="0"/>
              <a:t>Overfitting Model output</a:t>
            </a:r>
          </a:p>
        </p:txBody>
      </p:sp>
      <p:sp>
        <p:nvSpPr>
          <p:cNvPr id="10" name="Rectangle 9">
            <a:extLst>
              <a:ext uri="{FF2B5EF4-FFF2-40B4-BE49-F238E27FC236}">
                <a16:creationId xmlns:a16="http://schemas.microsoft.com/office/drawing/2014/main" id="{6EB0C213-6058-43DE-A08D-80C9FFF23833}"/>
              </a:ext>
            </a:extLst>
          </p:cNvPr>
          <p:cNvSpPr/>
          <p:nvPr/>
        </p:nvSpPr>
        <p:spPr>
          <a:xfrm>
            <a:off x="3843685" y="1463517"/>
            <a:ext cx="8110422" cy="2092881"/>
          </a:xfrm>
          <a:prstGeom prst="rect">
            <a:avLst/>
          </a:prstGeom>
        </p:spPr>
        <p:txBody>
          <a:bodyPr wrap="square">
            <a:spAutoFit/>
          </a:bodyPr>
          <a:lstStyle/>
          <a:p>
            <a:pPr>
              <a:buClr>
                <a:srgbClr val="339966"/>
              </a:buClr>
              <a:defRPr/>
            </a:pPr>
            <a:r>
              <a:rPr lang="en-US" sz="2400" b="1" i="1" u="sng" dirty="0">
                <a:solidFill>
                  <a:schemeClr val="accent1"/>
                </a:solidFill>
              </a:rPr>
              <a:t>Variance -  </a:t>
            </a:r>
            <a:r>
              <a:rPr lang="en-US" b="1" dirty="0"/>
              <a:t>How much a model changes in response to the training data, It is the amount that the estimate of the target function will change if different training data was used. </a:t>
            </a:r>
          </a:p>
          <a:p>
            <a:pPr algn="just">
              <a:buClr>
                <a:srgbClr val="339966"/>
              </a:buClr>
              <a:defRPr/>
            </a:pPr>
            <a:r>
              <a:rPr lang="en-US" sz="1400" dirty="0"/>
              <a:t>As we are simply memorizing the training set, our model has high variance: it is highly dependent on the training data.</a:t>
            </a:r>
          </a:p>
          <a:p>
            <a:pPr algn="just">
              <a:buClr>
                <a:srgbClr val="339966"/>
              </a:buClr>
              <a:defRPr/>
            </a:pPr>
            <a:r>
              <a:rPr lang="en-US" sz="1400" dirty="0"/>
              <a:t>When a model with high variance is applied on a new testing set, it cannot perform well because all it is lost without the training data. It’s like a student that has memorized the problems in the textbook, only to be helpless when faced with real world faced problems</a:t>
            </a:r>
          </a:p>
        </p:txBody>
      </p:sp>
      <p:sp>
        <p:nvSpPr>
          <p:cNvPr id="11" name="Rectangle 10">
            <a:extLst>
              <a:ext uri="{FF2B5EF4-FFF2-40B4-BE49-F238E27FC236}">
                <a16:creationId xmlns:a16="http://schemas.microsoft.com/office/drawing/2014/main" id="{425F8EF1-0CC8-4A85-8918-8581D9F156B2}"/>
              </a:ext>
            </a:extLst>
          </p:cNvPr>
          <p:cNvSpPr/>
          <p:nvPr/>
        </p:nvSpPr>
        <p:spPr>
          <a:xfrm>
            <a:off x="260195" y="3758065"/>
            <a:ext cx="11693912" cy="1661993"/>
          </a:xfrm>
          <a:prstGeom prst="rect">
            <a:avLst/>
          </a:prstGeom>
        </p:spPr>
        <p:txBody>
          <a:bodyPr wrap="square">
            <a:spAutoFit/>
          </a:bodyPr>
          <a:lstStyle/>
          <a:p>
            <a:pPr>
              <a:buClr>
                <a:srgbClr val="339966"/>
              </a:buClr>
              <a:defRPr/>
            </a:pPr>
            <a:r>
              <a:rPr lang="en-US" sz="2000" b="1" i="1" u="sng" dirty="0">
                <a:solidFill>
                  <a:schemeClr val="accent1"/>
                </a:solidFill>
              </a:rPr>
              <a:t>Bias -  </a:t>
            </a:r>
            <a:r>
              <a:rPr lang="en-US" b="1" dirty="0"/>
              <a:t>It is the flip side of variance as it represents the strength of our assumptions, we make about our data.  Bias are the simplifying assumptions made by a model to make the target function easier to learn.</a:t>
            </a:r>
          </a:p>
          <a:p>
            <a:pPr>
              <a:buClr>
                <a:srgbClr val="339966"/>
              </a:buClr>
              <a:defRPr/>
            </a:pPr>
            <a:r>
              <a:rPr lang="en-US" sz="1600" dirty="0"/>
              <a:t>However, we should always be skeptical of data’s ability to tell us the complete story. Any natural process generates noise, and we cannot be confident our training data captures all that noise.</a:t>
            </a:r>
          </a:p>
          <a:p>
            <a:pPr>
              <a:buClr>
                <a:srgbClr val="339966"/>
              </a:buClr>
              <a:defRPr/>
            </a:pPr>
            <a:r>
              <a:rPr lang="en-US" sz="1600" dirty="0"/>
              <a:t>Often, we should make some initial assumptions about our data and leave room in our model for fluctuations not seen on the training data</a:t>
            </a:r>
            <a:endParaRPr lang="en-US" b="1" dirty="0"/>
          </a:p>
        </p:txBody>
      </p:sp>
      <p:sp>
        <p:nvSpPr>
          <p:cNvPr id="12" name="Rectangle 11">
            <a:extLst>
              <a:ext uri="{FF2B5EF4-FFF2-40B4-BE49-F238E27FC236}">
                <a16:creationId xmlns:a16="http://schemas.microsoft.com/office/drawing/2014/main" id="{BCEC3F43-2650-4B75-A241-30E0B8EED84B}"/>
              </a:ext>
            </a:extLst>
          </p:cNvPr>
          <p:cNvSpPr/>
          <p:nvPr/>
        </p:nvSpPr>
        <p:spPr>
          <a:xfrm>
            <a:off x="263229" y="5457543"/>
            <a:ext cx="11523610" cy="707886"/>
          </a:xfrm>
          <a:prstGeom prst="rect">
            <a:avLst/>
          </a:prstGeom>
        </p:spPr>
        <p:txBody>
          <a:bodyPr wrap="square">
            <a:spAutoFit/>
          </a:bodyPr>
          <a:lstStyle/>
          <a:p>
            <a:r>
              <a:rPr lang="en-US" sz="2000" b="1" i="1" u="sng" dirty="0"/>
              <a:t>bias refers to how much we ignore the data, and variance refers to how dependent our model is on the data</a:t>
            </a:r>
          </a:p>
        </p:txBody>
      </p:sp>
    </p:spTree>
    <p:extLst>
      <p:ext uri="{BB962C8B-B14F-4D97-AF65-F5344CB8AC3E}">
        <p14:creationId xmlns:p14="http://schemas.microsoft.com/office/powerpoint/2010/main" val="364810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616098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Machine Learning, Statistical Learning and More…(1/2)</a:t>
            </a:r>
          </a:p>
        </p:txBody>
      </p:sp>
      <p:sp>
        <p:nvSpPr>
          <p:cNvPr id="9" name="TextBox 8">
            <a:extLst>
              <a:ext uri="{FF2B5EF4-FFF2-40B4-BE49-F238E27FC236}">
                <a16:creationId xmlns:a16="http://schemas.microsoft.com/office/drawing/2014/main" id="{958C6C80-788C-4885-835F-125010E5AE48}"/>
              </a:ext>
            </a:extLst>
          </p:cNvPr>
          <p:cNvSpPr txBox="1"/>
          <p:nvPr/>
        </p:nvSpPr>
        <p:spPr>
          <a:xfrm>
            <a:off x="402771" y="838197"/>
            <a:ext cx="11527971" cy="1169551"/>
          </a:xfrm>
          <a:prstGeom prst="rect">
            <a:avLst/>
          </a:prstGeom>
          <a:noFill/>
        </p:spPr>
        <p:txBody>
          <a:bodyPr wrap="square" rtlCol="0">
            <a:spAutoFit/>
          </a:bodyPr>
          <a:lstStyle/>
          <a:p>
            <a:pPr algn="l"/>
            <a:r>
              <a:rPr lang="en-US" sz="1400" b="1" dirty="0"/>
              <a:t>Major differences between statistical modeling and machine learning :</a:t>
            </a:r>
          </a:p>
          <a:p>
            <a:pPr algn="l"/>
            <a:endParaRPr lang="en-US" sz="1400" b="1" dirty="0"/>
          </a:p>
          <a:p>
            <a:pPr algn="l"/>
            <a:r>
              <a:rPr lang="en-US" sz="1400" dirty="0"/>
              <a:t>Though there are inherent similarities between statistical modeling and machine learning methodologies, sometimes it is not obviously apparent for many practitioners. In the following table, we explain the differences succinctly to show the ways in which both streams are similar and the differences between them:</a:t>
            </a:r>
            <a:endParaRPr lang="en-US" sz="1400" b="1" dirty="0"/>
          </a:p>
        </p:txBody>
      </p:sp>
      <p:graphicFrame>
        <p:nvGraphicFramePr>
          <p:cNvPr id="10" name="Table 9">
            <a:extLst>
              <a:ext uri="{FF2B5EF4-FFF2-40B4-BE49-F238E27FC236}">
                <a16:creationId xmlns:a16="http://schemas.microsoft.com/office/drawing/2014/main" id="{BE68B8AC-5D5A-4AAC-BD36-6F6E4E9D100C}"/>
              </a:ext>
            </a:extLst>
          </p:cNvPr>
          <p:cNvGraphicFramePr>
            <a:graphicFrameLocks noGrp="1"/>
          </p:cNvGraphicFramePr>
          <p:nvPr>
            <p:extLst>
              <p:ext uri="{D42A27DB-BD31-4B8C-83A1-F6EECF244321}">
                <p14:modId xmlns:p14="http://schemas.microsoft.com/office/powerpoint/2010/main" val="2884574688"/>
              </p:ext>
            </p:extLst>
          </p:nvPr>
        </p:nvGraphicFramePr>
        <p:xfrm>
          <a:off x="402771" y="2231571"/>
          <a:ext cx="11386458" cy="4038600"/>
        </p:xfrm>
        <a:graphic>
          <a:graphicData uri="http://schemas.openxmlformats.org/drawingml/2006/table">
            <a:tbl>
              <a:tblPr firstRow="1" bandRow="1">
                <a:tableStyleId>{3B4B98B0-60AC-42C2-AFA5-B58CD77FA1E5}</a:tableStyleId>
              </a:tblPr>
              <a:tblGrid>
                <a:gridCol w="5693229">
                  <a:extLst>
                    <a:ext uri="{9D8B030D-6E8A-4147-A177-3AD203B41FA5}">
                      <a16:colId xmlns:a16="http://schemas.microsoft.com/office/drawing/2014/main" val="20000"/>
                    </a:ext>
                  </a:extLst>
                </a:gridCol>
                <a:gridCol w="5693229">
                  <a:extLst>
                    <a:ext uri="{9D8B030D-6E8A-4147-A177-3AD203B41FA5}">
                      <a16:colId xmlns:a16="http://schemas.microsoft.com/office/drawing/2014/main" val="20001"/>
                    </a:ext>
                  </a:extLst>
                </a:gridCol>
              </a:tblGrid>
              <a:tr h="283934">
                <a:tc>
                  <a:txBody>
                    <a:bodyPr/>
                    <a:lstStyle/>
                    <a:p>
                      <a:pPr algn="ctr"/>
                      <a:r>
                        <a:rPr lang="en-US" sz="1000" dirty="0"/>
                        <a:t>Statistical Modeling</a:t>
                      </a:r>
                      <a:endParaRPr lang="en-US" sz="1000" b="1" dirty="0"/>
                    </a:p>
                  </a:txBody>
                  <a:tcPr/>
                </a:tc>
                <a:tc>
                  <a:txBody>
                    <a:bodyPr/>
                    <a:lstStyle/>
                    <a:p>
                      <a:pPr algn="ctr"/>
                      <a:r>
                        <a:rPr lang="en-US" sz="1000" dirty="0"/>
                        <a:t>Machine</a:t>
                      </a:r>
                      <a:r>
                        <a:rPr lang="en-US" sz="1000" baseline="0" dirty="0"/>
                        <a:t> Learning</a:t>
                      </a:r>
                      <a:endParaRPr lang="en-US" sz="1000" dirty="0"/>
                    </a:p>
                  </a:txBody>
                  <a:tcPr/>
                </a:tc>
                <a:extLst>
                  <a:ext uri="{0D108BD9-81ED-4DB2-BD59-A6C34878D82A}">
                    <a16:rowId xmlns:a16="http://schemas.microsoft.com/office/drawing/2014/main" val="10000"/>
                  </a:ext>
                </a:extLst>
              </a:tr>
              <a:tr h="430980">
                <a:tc>
                  <a:txBody>
                    <a:bodyPr/>
                    <a:lstStyle/>
                    <a:p>
                      <a:pPr marL="0" algn="l" defTabSz="914400" rtl="0" eaLnBrk="1" latinLnBrk="0" hangingPunct="1"/>
                      <a:r>
                        <a:rPr lang="en-US" sz="1000" kern="1200" dirty="0"/>
                        <a:t>Formalization of relationships between variables in the form of mathematical equations.</a:t>
                      </a:r>
                      <a:endParaRPr lang="en-US" sz="1000" kern="1200" dirty="0">
                        <a:solidFill>
                          <a:schemeClr val="dk1"/>
                        </a:solidFill>
                        <a:latin typeface="+mn-lt"/>
                        <a:ea typeface="+mn-ea"/>
                        <a:cs typeface="+mn-cs"/>
                      </a:endParaRPr>
                    </a:p>
                  </a:txBody>
                  <a:tcPr/>
                </a:tc>
                <a:tc>
                  <a:txBody>
                    <a:bodyPr/>
                    <a:lstStyle/>
                    <a:p>
                      <a:pPr marL="0" algn="l" defTabSz="914400" rtl="0" eaLnBrk="1" latinLnBrk="0" hangingPunct="1"/>
                      <a:r>
                        <a:rPr lang="en-US" sz="1000" kern="1200" dirty="0"/>
                        <a:t>Algorithm that can learn from the data without</a:t>
                      </a:r>
                      <a:r>
                        <a:rPr lang="en-US" sz="1000" kern="1200" baseline="0" dirty="0"/>
                        <a:t> </a:t>
                      </a:r>
                      <a:r>
                        <a:rPr lang="en-US" sz="1000" kern="1200" dirty="0"/>
                        <a:t>relying on rule-based programming.</a:t>
                      </a:r>
                      <a:endParaRPr lang="en-US" sz="1000"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596742">
                <a:tc>
                  <a:txBody>
                    <a:bodyPr/>
                    <a:lstStyle/>
                    <a:p>
                      <a:pPr marL="0" algn="l" defTabSz="914400" rtl="0" eaLnBrk="1" latinLnBrk="0" hangingPunct="1"/>
                      <a:r>
                        <a:rPr lang="en-US" sz="1000" kern="1200" dirty="0"/>
                        <a:t>Required to assume shape of the model</a:t>
                      </a:r>
                      <a:r>
                        <a:rPr lang="en-US" sz="1000" kern="1200" baseline="0" dirty="0"/>
                        <a:t> </a:t>
                      </a:r>
                      <a:r>
                        <a:rPr lang="en-US" sz="1000" kern="1200" dirty="0"/>
                        <a:t>curve prior to perform model fitting on</a:t>
                      </a:r>
                      <a:r>
                        <a:rPr lang="en-US" sz="1000" kern="1200" baseline="0" dirty="0"/>
                        <a:t> </a:t>
                      </a:r>
                      <a:r>
                        <a:rPr lang="en-US" sz="1000" kern="1200" dirty="0"/>
                        <a:t>the data (for example, linear, polynomial,</a:t>
                      </a:r>
                      <a:r>
                        <a:rPr lang="en-US" sz="1000" kern="1200" baseline="0" dirty="0"/>
                        <a:t> </a:t>
                      </a:r>
                      <a:r>
                        <a:rPr lang="en-US" sz="1000" kern="1200" dirty="0"/>
                        <a:t>and so on).</a:t>
                      </a:r>
                      <a:endParaRPr lang="en-US" sz="1000" kern="1200" dirty="0">
                        <a:solidFill>
                          <a:schemeClr val="dk1"/>
                        </a:solidFill>
                        <a:latin typeface="+mn-lt"/>
                        <a:ea typeface="+mn-ea"/>
                        <a:cs typeface="+mn-cs"/>
                      </a:endParaRPr>
                    </a:p>
                  </a:txBody>
                  <a:tcPr/>
                </a:tc>
                <a:tc>
                  <a:txBody>
                    <a:bodyPr/>
                    <a:lstStyle/>
                    <a:p>
                      <a:pPr marL="0" algn="l" defTabSz="914400" rtl="0" eaLnBrk="1" latinLnBrk="0" hangingPunct="1"/>
                      <a:r>
                        <a:rPr lang="en-US" sz="1000" kern="1200" dirty="0"/>
                        <a:t>Does not need </a:t>
                      </a:r>
                      <a:r>
                        <a:rPr lang="en-US" sz="1000" kern="1200" baseline="0" dirty="0"/>
                        <a:t> to assume  underlying shape, as machine learning algo(s)  can learn complex patterns automatically based on the provided data.</a:t>
                      </a:r>
                      <a:endParaRPr lang="en-US" sz="100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r h="596742">
                <a:tc>
                  <a:txBody>
                    <a:bodyPr/>
                    <a:lstStyle/>
                    <a:p>
                      <a:r>
                        <a:rPr lang="en-US" sz="1000" kern="1200" dirty="0"/>
                        <a:t>Statistical model predicts the output with</a:t>
                      </a:r>
                      <a:r>
                        <a:rPr lang="en-US" sz="1000" kern="1200" baseline="0" dirty="0"/>
                        <a:t> </a:t>
                      </a:r>
                      <a:r>
                        <a:rPr lang="en-US" sz="1000" kern="1200" dirty="0"/>
                        <a:t>accuracy of for example say 85 percent and having 90</a:t>
                      </a:r>
                      <a:r>
                        <a:rPr lang="en-US" sz="1000" kern="1200" baseline="0" dirty="0"/>
                        <a:t> </a:t>
                      </a:r>
                      <a:r>
                        <a:rPr lang="en-US" sz="1000" kern="1200" dirty="0"/>
                        <a:t>percent confidence about it.</a:t>
                      </a:r>
                      <a:endParaRPr lang="en-US" sz="1000" kern="1200" dirty="0">
                        <a:solidFill>
                          <a:schemeClr val="dk1"/>
                        </a:solidFill>
                        <a:latin typeface="+mn-lt"/>
                        <a:ea typeface="+mn-ea"/>
                        <a:cs typeface="+mn-cs"/>
                      </a:endParaRPr>
                    </a:p>
                  </a:txBody>
                  <a:tcPr/>
                </a:tc>
                <a:tc>
                  <a:txBody>
                    <a:bodyPr/>
                    <a:lstStyle/>
                    <a:p>
                      <a:pPr marL="0" algn="l" defTabSz="914400" rtl="0" eaLnBrk="1" latinLnBrk="0" hangingPunct="1"/>
                      <a:r>
                        <a:rPr lang="en-US" sz="1000" kern="1200" dirty="0"/>
                        <a:t>Machine learning just predicts the output with</a:t>
                      </a:r>
                      <a:r>
                        <a:rPr lang="en-US" sz="1000" kern="1200" baseline="0" dirty="0"/>
                        <a:t> </a:t>
                      </a:r>
                      <a:r>
                        <a:rPr lang="en-US" sz="1000" kern="1200" dirty="0"/>
                        <a:t>accuracy  for example say: of 85 percent. No explicit</a:t>
                      </a:r>
                      <a:r>
                        <a:rPr lang="en-US" sz="1000" kern="1200" baseline="0" dirty="0"/>
                        <a:t> assumptions about the underlying distribution of the data</a:t>
                      </a:r>
                      <a:endParaRPr lang="en-US" sz="1000"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r h="430980">
                <a:tc>
                  <a:txBody>
                    <a:bodyPr/>
                    <a:lstStyle/>
                    <a:p>
                      <a:r>
                        <a:rPr lang="en-US" sz="1000" kern="1200" dirty="0"/>
                        <a:t>In statistical modeling, various</a:t>
                      </a:r>
                      <a:r>
                        <a:rPr lang="en-US" sz="1000" kern="1200" baseline="0" dirty="0"/>
                        <a:t> </a:t>
                      </a:r>
                      <a:r>
                        <a:rPr lang="en-US" sz="1000" kern="1200" dirty="0"/>
                        <a:t>diagnostics of parameters are performed,</a:t>
                      </a:r>
                      <a:r>
                        <a:rPr lang="en-US" sz="1000" kern="1200" baseline="0" dirty="0"/>
                        <a:t> </a:t>
                      </a:r>
                      <a:r>
                        <a:rPr lang="en-US" sz="1000" kern="1200" dirty="0"/>
                        <a:t>like p-value, and so on.</a:t>
                      </a:r>
                      <a:endParaRPr lang="en-US" sz="1000" kern="1200" dirty="0">
                        <a:solidFill>
                          <a:schemeClr val="dk1"/>
                        </a:solidFill>
                        <a:latin typeface="+mn-lt"/>
                        <a:ea typeface="+mn-ea"/>
                        <a:cs typeface="+mn-cs"/>
                      </a:endParaRPr>
                    </a:p>
                  </a:txBody>
                  <a:tcPr/>
                </a:tc>
                <a:tc>
                  <a:txBody>
                    <a:bodyPr/>
                    <a:lstStyle/>
                    <a:p>
                      <a:pPr marL="0" algn="l" defTabSz="914400" rtl="0" eaLnBrk="1" latinLnBrk="0" hangingPunct="1"/>
                      <a:r>
                        <a:rPr lang="en-US" sz="1000" kern="1200" dirty="0"/>
                        <a:t>Machine learning models do not perform any</a:t>
                      </a:r>
                      <a:r>
                        <a:rPr lang="en-US" sz="1000" kern="1200" baseline="0" dirty="0"/>
                        <a:t> </a:t>
                      </a:r>
                      <a:r>
                        <a:rPr lang="en-US" sz="1000" kern="1200" dirty="0"/>
                        <a:t>statistical diagnostic significance tests.</a:t>
                      </a:r>
                      <a:endParaRPr lang="en-US" sz="1000" kern="1200" dirty="0">
                        <a:solidFill>
                          <a:schemeClr val="dk1"/>
                        </a:solidFill>
                        <a:latin typeface="+mn-lt"/>
                        <a:ea typeface="+mn-ea"/>
                        <a:cs typeface="+mn-cs"/>
                      </a:endParaRPr>
                    </a:p>
                  </a:txBody>
                  <a:tcPr/>
                </a:tc>
                <a:extLst>
                  <a:ext uri="{0D108BD9-81ED-4DB2-BD59-A6C34878D82A}">
                    <a16:rowId xmlns:a16="http://schemas.microsoft.com/office/drawing/2014/main" val="10004"/>
                  </a:ext>
                </a:extLst>
              </a:tr>
              <a:tr h="762504">
                <a:tc>
                  <a:txBody>
                    <a:bodyPr/>
                    <a:lstStyle/>
                    <a:p>
                      <a:r>
                        <a:rPr lang="en-US" sz="1000" kern="1200" dirty="0"/>
                        <a:t>Data will be split into 70 percent – 30</a:t>
                      </a:r>
                      <a:r>
                        <a:rPr lang="en-US" sz="1000" kern="1200" baseline="0" dirty="0"/>
                        <a:t> </a:t>
                      </a:r>
                      <a:r>
                        <a:rPr lang="en-US" sz="1000" kern="1200" dirty="0"/>
                        <a:t>percent to create training and testing</a:t>
                      </a:r>
                      <a:r>
                        <a:rPr lang="en-US" sz="1000" kern="1200" baseline="0" dirty="0"/>
                        <a:t> </a:t>
                      </a:r>
                      <a:r>
                        <a:rPr lang="en-US" sz="1000" kern="1200" dirty="0"/>
                        <a:t>data. Model developed on training data</a:t>
                      </a:r>
                      <a:r>
                        <a:rPr lang="en-US" sz="1000" kern="1200" baseline="0" dirty="0"/>
                        <a:t> </a:t>
                      </a:r>
                      <a:r>
                        <a:rPr lang="en-US" sz="1000" kern="1200" dirty="0"/>
                        <a:t>and tested on testing data.</a:t>
                      </a:r>
                      <a:endParaRPr lang="en-US" sz="1000" kern="1200" dirty="0">
                        <a:solidFill>
                          <a:schemeClr val="dk1"/>
                        </a:solidFill>
                        <a:latin typeface="+mn-lt"/>
                        <a:ea typeface="+mn-ea"/>
                        <a:cs typeface="+mn-cs"/>
                      </a:endParaRPr>
                    </a:p>
                  </a:txBody>
                  <a:tcPr/>
                </a:tc>
                <a:tc>
                  <a:txBody>
                    <a:bodyPr/>
                    <a:lstStyle/>
                    <a:p>
                      <a:pPr marL="0" algn="l" defTabSz="914400" rtl="0" eaLnBrk="1" latinLnBrk="0" hangingPunct="1"/>
                      <a:r>
                        <a:rPr lang="en-US" sz="1000" kern="1200" dirty="0"/>
                        <a:t>Data will be split into 50 percent - 25 percent -</a:t>
                      </a:r>
                      <a:r>
                        <a:rPr lang="en-US" sz="1000" kern="1200" baseline="0" dirty="0"/>
                        <a:t> </a:t>
                      </a:r>
                      <a:r>
                        <a:rPr lang="en-US" sz="1000" kern="1200" dirty="0"/>
                        <a:t>25 percent to create training, validation, and</a:t>
                      </a:r>
                      <a:r>
                        <a:rPr lang="en-US" sz="1000" kern="1200" baseline="0" dirty="0"/>
                        <a:t> </a:t>
                      </a:r>
                      <a:r>
                        <a:rPr lang="en-US" sz="1000" kern="1200" dirty="0"/>
                        <a:t>testing data. Models developed on training</a:t>
                      </a:r>
                      <a:r>
                        <a:rPr lang="en-US" sz="1000" kern="1200" baseline="0" dirty="0"/>
                        <a:t> </a:t>
                      </a:r>
                      <a:r>
                        <a:rPr lang="en-US" sz="1000" kern="1200" dirty="0"/>
                        <a:t>and hyper-parameters are tuned on validation</a:t>
                      </a:r>
                      <a:r>
                        <a:rPr lang="en-US" sz="1000" kern="1200" baseline="0" dirty="0"/>
                        <a:t> </a:t>
                      </a:r>
                      <a:r>
                        <a:rPr lang="en-US" sz="1000" kern="1200" dirty="0"/>
                        <a:t>data and finally get evaluated against test data.</a:t>
                      </a:r>
                      <a:endParaRPr lang="en-US" sz="1000" kern="1200" dirty="0">
                        <a:solidFill>
                          <a:schemeClr val="dk1"/>
                        </a:solidFill>
                        <a:latin typeface="+mn-lt"/>
                        <a:ea typeface="+mn-ea"/>
                        <a:cs typeface="+mn-cs"/>
                      </a:endParaRPr>
                    </a:p>
                  </a:txBody>
                  <a:tcPr/>
                </a:tc>
                <a:extLst>
                  <a:ext uri="{0D108BD9-81ED-4DB2-BD59-A6C34878D82A}">
                    <a16:rowId xmlns:a16="http://schemas.microsoft.com/office/drawing/2014/main" val="10005"/>
                  </a:ext>
                </a:extLst>
              </a:tr>
              <a:tr h="596742">
                <a:tc>
                  <a:txBody>
                    <a:bodyPr/>
                    <a:lstStyle/>
                    <a:p>
                      <a:r>
                        <a:rPr lang="en-US" sz="1000" kern="1200" dirty="0"/>
                        <a:t>Statistical models can be developed on a</a:t>
                      </a:r>
                      <a:r>
                        <a:rPr lang="en-US" sz="1000" kern="1200" baseline="0" dirty="0"/>
                        <a:t> </a:t>
                      </a:r>
                      <a:r>
                        <a:rPr lang="en-US" sz="1000" kern="1200" dirty="0"/>
                        <a:t>single dataset called training data, as</a:t>
                      </a:r>
                      <a:r>
                        <a:rPr lang="en-US" sz="1000" kern="1200" baseline="0" dirty="0"/>
                        <a:t> </a:t>
                      </a:r>
                      <a:r>
                        <a:rPr lang="en-US" sz="1000" kern="1200" dirty="0"/>
                        <a:t>diagnostics are performed at both overall</a:t>
                      </a:r>
                      <a:r>
                        <a:rPr lang="en-US" sz="1000" kern="1200" baseline="0" dirty="0"/>
                        <a:t> </a:t>
                      </a:r>
                      <a:r>
                        <a:rPr lang="en-US" sz="1000" kern="1200" dirty="0"/>
                        <a:t>accuracy and</a:t>
                      </a:r>
                      <a:r>
                        <a:rPr lang="en-US" sz="1000" kern="1200" baseline="0" dirty="0"/>
                        <a:t> </a:t>
                      </a:r>
                      <a:r>
                        <a:rPr lang="en-US" sz="1000" kern="1200" dirty="0"/>
                        <a:t>individual variable level.</a:t>
                      </a:r>
                      <a:endParaRPr lang="en-US" sz="1000" kern="1200" dirty="0">
                        <a:solidFill>
                          <a:schemeClr val="dk1"/>
                        </a:solidFill>
                        <a:latin typeface="+mn-lt"/>
                        <a:ea typeface="+mn-ea"/>
                        <a:cs typeface="+mn-cs"/>
                      </a:endParaRPr>
                    </a:p>
                  </a:txBody>
                  <a:tcPr/>
                </a:tc>
                <a:tc>
                  <a:txBody>
                    <a:bodyPr/>
                    <a:lstStyle/>
                    <a:p>
                      <a:pPr marL="0" algn="l" defTabSz="914400" rtl="0" eaLnBrk="1" latinLnBrk="0" hangingPunct="1"/>
                      <a:r>
                        <a:rPr lang="en-US" sz="1000" kern="1200" dirty="0"/>
                        <a:t>Due to lack of diagnostics on variables,</a:t>
                      </a:r>
                      <a:r>
                        <a:rPr lang="en-US" sz="1000" kern="1200" baseline="0" dirty="0"/>
                        <a:t> </a:t>
                      </a:r>
                      <a:r>
                        <a:rPr lang="en-US" sz="1000" kern="1200" dirty="0"/>
                        <a:t>machine learning algorithms</a:t>
                      </a:r>
                      <a:r>
                        <a:rPr lang="en-US" sz="1000" kern="1200" baseline="0" dirty="0"/>
                        <a:t> </a:t>
                      </a:r>
                      <a:r>
                        <a:rPr lang="en-US" sz="1000" kern="1200" dirty="0"/>
                        <a:t>need to be</a:t>
                      </a:r>
                      <a:r>
                        <a:rPr lang="en-US" sz="1000" kern="1200" baseline="0" dirty="0"/>
                        <a:t> </a:t>
                      </a:r>
                      <a:r>
                        <a:rPr lang="en-US" sz="1000" kern="1200" dirty="0"/>
                        <a:t>trained on two datasets, called training and</a:t>
                      </a:r>
                      <a:r>
                        <a:rPr lang="en-US" sz="1000" kern="1200" baseline="0" dirty="0"/>
                        <a:t> </a:t>
                      </a:r>
                      <a:r>
                        <a:rPr lang="en-US" sz="1000" kern="1200" dirty="0"/>
                        <a:t>validation data, to ensure two-point validation.</a:t>
                      </a:r>
                      <a:endParaRPr lang="en-US" sz="1000" kern="1200" dirty="0">
                        <a:solidFill>
                          <a:schemeClr val="dk1"/>
                        </a:solidFill>
                        <a:latin typeface="+mn-lt"/>
                        <a:ea typeface="+mn-ea"/>
                        <a:cs typeface="+mn-cs"/>
                      </a:endParaRPr>
                    </a:p>
                  </a:txBody>
                  <a:tcPr/>
                </a:tc>
                <a:extLst>
                  <a:ext uri="{0D108BD9-81ED-4DB2-BD59-A6C34878D82A}">
                    <a16:rowId xmlns:a16="http://schemas.microsoft.com/office/drawing/2014/main" val="10006"/>
                  </a:ext>
                </a:extLst>
              </a:tr>
              <a:tr h="339976">
                <a:tc>
                  <a:txBody>
                    <a:bodyPr/>
                    <a:lstStyle/>
                    <a:p>
                      <a:r>
                        <a:rPr lang="en-US" sz="1000" kern="1200" dirty="0"/>
                        <a:t>From the school of statistics and mathematics.</a:t>
                      </a:r>
                      <a:endParaRPr lang="en-US" sz="1000" kern="1200" dirty="0">
                        <a:solidFill>
                          <a:schemeClr val="dk1"/>
                        </a:solidFill>
                        <a:latin typeface="+mn-lt"/>
                        <a:ea typeface="+mn-ea"/>
                        <a:cs typeface="+mn-cs"/>
                      </a:endParaRPr>
                    </a:p>
                  </a:txBody>
                  <a:tcPr/>
                </a:tc>
                <a:tc>
                  <a:txBody>
                    <a:bodyPr/>
                    <a:lstStyle/>
                    <a:p>
                      <a:pPr marL="0" algn="l" defTabSz="914400" rtl="0" eaLnBrk="1" latinLnBrk="0" hangingPunct="1"/>
                      <a:r>
                        <a:rPr lang="en-US" sz="1000" kern="1200" dirty="0"/>
                        <a:t>From the School of Computer Science.</a:t>
                      </a:r>
                      <a:endParaRPr lang="en-US" sz="1000" kern="1200" dirty="0">
                        <a:solidFill>
                          <a:schemeClr val="dk1"/>
                        </a:solidFill>
                        <a:latin typeface="+mn-lt"/>
                        <a:ea typeface="+mn-ea"/>
                        <a:cs typeface="+mn-cs"/>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4900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D4246C3-B455-40F4-8C4A-C086983EA0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0D4246C3-B455-40F4-8C4A-C086983EA0B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043BF67-B227-43BF-8C6F-21B0E8085869}"/>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72E7A7E5-4D11-4927-B6E4-DC202F4D9236}"/>
              </a:ext>
            </a:extLst>
          </p:cNvPr>
          <p:cNvSpPr>
            <a:spLocks noGrp="1"/>
          </p:cNvSpPr>
          <p:nvPr>
            <p:ph type="title"/>
          </p:nvPr>
        </p:nvSpPr>
        <p:spPr>
          <a:xfrm>
            <a:off x="348707" y="200128"/>
            <a:ext cx="11187113" cy="311150"/>
          </a:xfrm>
        </p:spPr>
        <p:txBody>
          <a:bodyPr/>
          <a:lstStyle/>
          <a:p>
            <a:r>
              <a:rPr lang="en-US" dirty="0"/>
              <a:t>Bias – Variance – A General Theory </a:t>
            </a:r>
            <a:r>
              <a:rPr lang="en-US" dirty="0" err="1"/>
              <a:t>contd</a:t>
            </a:r>
            <a:r>
              <a:rPr lang="en-US" dirty="0"/>
              <a:t>…</a:t>
            </a:r>
          </a:p>
        </p:txBody>
      </p:sp>
      <p:sp>
        <p:nvSpPr>
          <p:cNvPr id="4" name="Footer Placeholder 3">
            <a:extLst>
              <a:ext uri="{FF2B5EF4-FFF2-40B4-BE49-F238E27FC236}">
                <a16:creationId xmlns:a16="http://schemas.microsoft.com/office/drawing/2014/main" id="{E21A54C4-6E51-4AC3-B354-07C38F9525D7}"/>
              </a:ext>
            </a:extLst>
          </p:cNvPr>
          <p:cNvSpPr>
            <a:spLocks noGrp="1"/>
          </p:cNvSpPr>
          <p:nvPr>
            <p:ph type="ftr" sz="quarter" idx="11"/>
          </p:nvPr>
        </p:nvSpPr>
        <p:spPr/>
        <p:txBody>
          <a:bodyPr/>
          <a:lstStyle/>
          <a:p>
            <a:r>
              <a:rPr lang="en-US"/>
              <a:t>©2018 PayPal Inc. Confidential and proprietary.</a:t>
            </a:r>
            <a:endParaRPr lang="en-GB" dirty="0"/>
          </a:p>
        </p:txBody>
      </p:sp>
      <p:sp>
        <p:nvSpPr>
          <p:cNvPr id="5" name="Text Placeholder 4">
            <a:extLst>
              <a:ext uri="{FF2B5EF4-FFF2-40B4-BE49-F238E27FC236}">
                <a16:creationId xmlns:a16="http://schemas.microsoft.com/office/drawing/2014/main" id="{6C2AB529-0A16-4EE9-8660-858BD511734C}"/>
              </a:ext>
            </a:extLst>
          </p:cNvPr>
          <p:cNvSpPr>
            <a:spLocks noGrp="1"/>
          </p:cNvSpPr>
          <p:nvPr>
            <p:ph type="body" sz="quarter" idx="13"/>
          </p:nvPr>
        </p:nvSpPr>
        <p:spPr>
          <a:xfrm>
            <a:off x="348706" y="567033"/>
            <a:ext cx="11343231" cy="311150"/>
          </a:xfrm>
        </p:spPr>
        <p:txBody>
          <a:bodyPr>
            <a:normAutofit lnSpcReduction="10000"/>
          </a:bodyPr>
          <a:lstStyle/>
          <a:p>
            <a:r>
              <a:rPr lang="en-US" sz="1800" dirty="0"/>
              <a:t>What about the reverse: low variance and high bias?</a:t>
            </a:r>
          </a:p>
        </p:txBody>
      </p:sp>
      <p:pic>
        <p:nvPicPr>
          <p:cNvPr id="14" name="Picture 13">
            <a:extLst>
              <a:ext uri="{FF2B5EF4-FFF2-40B4-BE49-F238E27FC236}">
                <a16:creationId xmlns:a16="http://schemas.microsoft.com/office/drawing/2014/main" id="{9B9BFD45-57F8-41C4-9F65-0F0C18E7A449}"/>
              </a:ext>
            </a:extLst>
          </p:cNvPr>
          <p:cNvPicPr>
            <a:picLocks noChangeAspect="1"/>
          </p:cNvPicPr>
          <p:nvPr/>
        </p:nvPicPr>
        <p:blipFill>
          <a:blip r:embed="rId7"/>
          <a:stretch>
            <a:fillRect/>
          </a:stretch>
        </p:blipFill>
        <p:spPr>
          <a:xfrm>
            <a:off x="348706" y="978542"/>
            <a:ext cx="3209925" cy="2286000"/>
          </a:xfrm>
          <a:prstGeom prst="rect">
            <a:avLst/>
          </a:prstGeom>
        </p:spPr>
      </p:pic>
      <p:sp>
        <p:nvSpPr>
          <p:cNvPr id="3" name="Rectangle 2">
            <a:extLst>
              <a:ext uri="{FF2B5EF4-FFF2-40B4-BE49-F238E27FC236}">
                <a16:creationId xmlns:a16="http://schemas.microsoft.com/office/drawing/2014/main" id="{B108A630-6441-48C9-A0D9-7009201F1A09}"/>
              </a:ext>
            </a:extLst>
          </p:cNvPr>
          <p:cNvSpPr/>
          <p:nvPr/>
        </p:nvSpPr>
        <p:spPr>
          <a:xfrm>
            <a:off x="872752" y="1184530"/>
            <a:ext cx="2374368" cy="307777"/>
          </a:xfrm>
          <a:prstGeom prst="rect">
            <a:avLst/>
          </a:prstGeom>
        </p:spPr>
        <p:txBody>
          <a:bodyPr wrap="none">
            <a:spAutoFit/>
          </a:bodyPr>
          <a:lstStyle/>
          <a:p>
            <a:pPr algn="ctr"/>
            <a:r>
              <a:rPr lang="en-US" sz="1400" b="1" dirty="0"/>
              <a:t>Underfitting Model output</a:t>
            </a:r>
          </a:p>
        </p:txBody>
      </p:sp>
      <p:sp>
        <p:nvSpPr>
          <p:cNvPr id="16" name="Rectangle 15">
            <a:extLst>
              <a:ext uri="{FF2B5EF4-FFF2-40B4-BE49-F238E27FC236}">
                <a16:creationId xmlns:a16="http://schemas.microsoft.com/office/drawing/2014/main" id="{B3435424-0519-4CC3-9D95-26377F326AFF}"/>
              </a:ext>
            </a:extLst>
          </p:cNvPr>
          <p:cNvSpPr/>
          <p:nvPr/>
        </p:nvSpPr>
        <p:spPr>
          <a:xfrm>
            <a:off x="4024547" y="1403369"/>
            <a:ext cx="7818747" cy="830997"/>
          </a:xfrm>
          <a:prstGeom prst="rect">
            <a:avLst/>
          </a:prstGeom>
        </p:spPr>
        <p:txBody>
          <a:bodyPr wrap="square">
            <a:spAutoFit/>
          </a:bodyPr>
          <a:lstStyle/>
          <a:p>
            <a:pPr algn="just">
              <a:buClr>
                <a:srgbClr val="339966"/>
              </a:buClr>
              <a:defRPr/>
            </a:pPr>
            <a:r>
              <a:rPr lang="en-US" sz="1600" dirty="0"/>
              <a:t>Instead of following the training data too closely, a model that underfits, ignores the lessons from the training data and fails to learn the underlying relationship between inputs and outputs.</a:t>
            </a:r>
          </a:p>
        </p:txBody>
      </p:sp>
      <p:sp>
        <p:nvSpPr>
          <p:cNvPr id="17" name="Rectangle 16">
            <a:extLst>
              <a:ext uri="{FF2B5EF4-FFF2-40B4-BE49-F238E27FC236}">
                <a16:creationId xmlns:a16="http://schemas.microsoft.com/office/drawing/2014/main" id="{8BDD04A6-AB55-4E2F-A35E-6FB0ADE664F3}"/>
              </a:ext>
            </a:extLst>
          </p:cNvPr>
          <p:cNvSpPr/>
          <p:nvPr/>
        </p:nvSpPr>
        <p:spPr>
          <a:xfrm>
            <a:off x="4024547" y="1042684"/>
            <a:ext cx="1705916" cy="369332"/>
          </a:xfrm>
          <a:prstGeom prst="rect">
            <a:avLst/>
          </a:prstGeom>
        </p:spPr>
        <p:txBody>
          <a:bodyPr wrap="none">
            <a:spAutoFit/>
          </a:bodyPr>
          <a:lstStyle/>
          <a:p>
            <a:r>
              <a:rPr lang="en-US" b="1" i="1" u="sng" dirty="0">
                <a:solidFill>
                  <a:schemeClr val="accent1"/>
                </a:solidFill>
              </a:rPr>
              <a:t>Underfitting - </a:t>
            </a:r>
            <a:endParaRPr lang="en-US" dirty="0"/>
          </a:p>
        </p:txBody>
      </p:sp>
      <p:sp>
        <p:nvSpPr>
          <p:cNvPr id="18" name="Rectangle 17">
            <a:extLst>
              <a:ext uri="{FF2B5EF4-FFF2-40B4-BE49-F238E27FC236}">
                <a16:creationId xmlns:a16="http://schemas.microsoft.com/office/drawing/2014/main" id="{2EC1BFEB-85FE-4858-9F63-1F750EF7D360}"/>
              </a:ext>
            </a:extLst>
          </p:cNvPr>
          <p:cNvSpPr/>
          <p:nvPr/>
        </p:nvSpPr>
        <p:spPr>
          <a:xfrm>
            <a:off x="348706" y="3246606"/>
            <a:ext cx="11705762" cy="1077218"/>
          </a:xfrm>
          <a:prstGeom prst="rect">
            <a:avLst/>
          </a:prstGeom>
        </p:spPr>
        <p:txBody>
          <a:bodyPr wrap="square">
            <a:spAutoFit/>
          </a:bodyPr>
          <a:lstStyle/>
          <a:p>
            <a:pPr algn="just"/>
            <a:r>
              <a:rPr lang="en-US" sz="1600" b="1" dirty="0"/>
              <a:t>There has to be a way to find the optimal balance!! Fortunately, there is a well-established solution in data science called validation. In our verbal example, we used only a training set and a testing set. This meant we could not know ahead of time how our model would do in the real world. Ideally, we would have a “pre-test” set to evaluate our model and make improvements before the real test. This “pre-test” is known as a validation set and is a critical part of model development</a:t>
            </a:r>
          </a:p>
        </p:txBody>
      </p:sp>
      <p:sp>
        <p:nvSpPr>
          <p:cNvPr id="19" name="Rectangle 18">
            <a:extLst>
              <a:ext uri="{FF2B5EF4-FFF2-40B4-BE49-F238E27FC236}">
                <a16:creationId xmlns:a16="http://schemas.microsoft.com/office/drawing/2014/main" id="{B3B56C79-D4DD-42C6-BA16-536103548A44}"/>
              </a:ext>
            </a:extLst>
          </p:cNvPr>
          <p:cNvSpPr/>
          <p:nvPr/>
        </p:nvSpPr>
        <p:spPr>
          <a:xfrm>
            <a:off x="348706" y="4388699"/>
            <a:ext cx="11494588" cy="1769715"/>
          </a:xfrm>
          <a:prstGeom prst="rect">
            <a:avLst/>
          </a:prstGeom>
        </p:spPr>
        <p:txBody>
          <a:bodyPr wrap="square">
            <a:spAutoFit/>
          </a:bodyPr>
          <a:lstStyle/>
          <a:p>
            <a:pPr marL="285750" indent="-285750" algn="just">
              <a:spcBef>
                <a:spcPts val="600"/>
              </a:spcBef>
              <a:buFont typeface="Arial" panose="020B0604020202020204" pitchFamily="34" charset="0"/>
              <a:buChar char="•"/>
            </a:pPr>
            <a:r>
              <a:rPr lang="en-US" sz="1400" b="1" dirty="0"/>
              <a:t>Overfitting: </a:t>
            </a:r>
            <a:r>
              <a:rPr lang="en-US" sz="1400" dirty="0"/>
              <a:t>Too much reliance on the training data</a:t>
            </a:r>
          </a:p>
          <a:p>
            <a:pPr marL="285750" indent="-285750" algn="just">
              <a:spcBef>
                <a:spcPts val="600"/>
              </a:spcBef>
              <a:buFont typeface="Arial" panose="020B0604020202020204" pitchFamily="34" charset="0"/>
              <a:buChar char="•"/>
            </a:pPr>
            <a:r>
              <a:rPr lang="en-US" sz="1400" b="1" dirty="0"/>
              <a:t>Underfitting: </a:t>
            </a:r>
            <a:r>
              <a:rPr lang="en-US" sz="1400" dirty="0"/>
              <a:t>A failure to learn the relationships in the training data</a:t>
            </a:r>
          </a:p>
          <a:p>
            <a:pPr marL="285750" indent="-285750" algn="just">
              <a:spcBef>
                <a:spcPts val="600"/>
              </a:spcBef>
              <a:buClr>
                <a:srgbClr val="339966"/>
              </a:buClr>
              <a:buFont typeface="Arial" panose="020B0604020202020204" pitchFamily="34" charset="0"/>
              <a:buChar char="•"/>
              <a:defRPr/>
            </a:pPr>
            <a:r>
              <a:rPr lang="en-US" sz="1400" b="1" dirty="0"/>
              <a:t>High Variance: </a:t>
            </a:r>
            <a:r>
              <a:rPr lang="en-US" sz="1400" dirty="0"/>
              <a:t>Model changes significantly based on training data (target function)</a:t>
            </a:r>
          </a:p>
          <a:p>
            <a:pPr marL="285750" indent="-285750" algn="just">
              <a:spcBef>
                <a:spcPts val="600"/>
              </a:spcBef>
              <a:buFont typeface="Arial" panose="020B0604020202020204" pitchFamily="34" charset="0"/>
              <a:buChar char="•"/>
            </a:pPr>
            <a:r>
              <a:rPr lang="en-US" sz="1400" b="1" dirty="0"/>
              <a:t>High Bias: </a:t>
            </a:r>
            <a:r>
              <a:rPr lang="en-US" sz="1400" dirty="0"/>
              <a:t>More assumptions about model lead to ignoring training data (target function)</a:t>
            </a:r>
          </a:p>
          <a:p>
            <a:pPr marL="285750" indent="-285750" algn="just">
              <a:spcBef>
                <a:spcPts val="600"/>
              </a:spcBef>
              <a:buClr>
                <a:srgbClr val="339966"/>
              </a:buClr>
              <a:buFont typeface="Arial" panose="020B0604020202020204" pitchFamily="34" charset="0"/>
              <a:buChar char="•"/>
              <a:defRPr/>
            </a:pPr>
            <a:r>
              <a:rPr lang="en-US" sz="1400" b="1"/>
              <a:t>Overfitting </a:t>
            </a:r>
            <a:r>
              <a:rPr lang="en-US" sz="1400" b="1" dirty="0"/>
              <a:t>and underfitting cause poor generalization on the test set</a:t>
            </a:r>
          </a:p>
          <a:p>
            <a:pPr marL="285750" indent="-285750" algn="just">
              <a:spcBef>
                <a:spcPts val="600"/>
              </a:spcBef>
              <a:buFont typeface="Arial" panose="020B0604020202020204" pitchFamily="34" charset="0"/>
              <a:buChar char="•"/>
            </a:pPr>
            <a:r>
              <a:rPr lang="en-US" sz="1400" b="1" dirty="0"/>
              <a:t>A validation set for model tuning can prevent under and overfitting</a:t>
            </a:r>
          </a:p>
        </p:txBody>
      </p:sp>
    </p:spTree>
    <p:extLst>
      <p:ext uri="{BB962C8B-B14F-4D97-AF65-F5344CB8AC3E}">
        <p14:creationId xmlns:p14="http://schemas.microsoft.com/office/powerpoint/2010/main" val="302965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D4246C3-B455-40F4-8C4A-C086983EA0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0D4246C3-B455-40F4-8C4A-C086983EA0B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043BF67-B227-43BF-8C6F-21B0E8085869}"/>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72E7A7E5-4D11-4927-B6E4-DC202F4D9236}"/>
              </a:ext>
            </a:extLst>
          </p:cNvPr>
          <p:cNvSpPr>
            <a:spLocks noGrp="1"/>
          </p:cNvSpPr>
          <p:nvPr>
            <p:ph type="title"/>
          </p:nvPr>
        </p:nvSpPr>
        <p:spPr>
          <a:xfrm>
            <a:off x="348707" y="200128"/>
            <a:ext cx="11187113" cy="311150"/>
          </a:xfrm>
        </p:spPr>
        <p:txBody>
          <a:bodyPr/>
          <a:lstStyle/>
          <a:p>
            <a:r>
              <a:rPr lang="en-US" dirty="0"/>
              <a:t>Understanding the Bias-Variance Tradeoff</a:t>
            </a:r>
          </a:p>
        </p:txBody>
      </p:sp>
      <p:sp>
        <p:nvSpPr>
          <p:cNvPr id="4" name="Footer Placeholder 3">
            <a:extLst>
              <a:ext uri="{FF2B5EF4-FFF2-40B4-BE49-F238E27FC236}">
                <a16:creationId xmlns:a16="http://schemas.microsoft.com/office/drawing/2014/main" id="{E21A54C4-6E51-4AC3-B354-07C38F9525D7}"/>
              </a:ext>
            </a:extLst>
          </p:cNvPr>
          <p:cNvSpPr>
            <a:spLocks noGrp="1"/>
          </p:cNvSpPr>
          <p:nvPr>
            <p:ph type="ftr" sz="quarter" idx="11"/>
          </p:nvPr>
        </p:nvSpPr>
        <p:spPr/>
        <p:txBody>
          <a:bodyPr/>
          <a:lstStyle/>
          <a:p>
            <a:r>
              <a:rPr lang="en-US"/>
              <a:t>©2018 PayPal Inc. Confidential and proprietary.</a:t>
            </a:r>
            <a:endParaRPr lang="en-GB" dirty="0"/>
          </a:p>
        </p:txBody>
      </p:sp>
      <p:sp>
        <p:nvSpPr>
          <p:cNvPr id="15" name="Text Placeholder 4">
            <a:extLst>
              <a:ext uri="{FF2B5EF4-FFF2-40B4-BE49-F238E27FC236}">
                <a16:creationId xmlns:a16="http://schemas.microsoft.com/office/drawing/2014/main" id="{78434745-9DFD-43D9-800D-CE48F3945C68}"/>
              </a:ext>
            </a:extLst>
          </p:cNvPr>
          <p:cNvSpPr>
            <a:spLocks noGrp="1"/>
          </p:cNvSpPr>
          <p:nvPr>
            <p:ph type="body" sz="quarter" idx="13"/>
          </p:nvPr>
        </p:nvSpPr>
        <p:spPr>
          <a:xfrm>
            <a:off x="348706" y="567033"/>
            <a:ext cx="11343231" cy="311150"/>
          </a:xfrm>
        </p:spPr>
        <p:txBody>
          <a:bodyPr>
            <a:normAutofit lnSpcReduction="10000"/>
          </a:bodyPr>
          <a:lstStyle/>
          <a:p>
            <a:r>
              <a:rPr lang="en-US" sz="1800" dirty="0"/>
              <a:t>In modeling terms</a:t>
            </a:r>
          </a:p>
        </p:txBody>
      </p:sp>
      <p:sp>
        <p:nvSpPr>
          <p:cNvPr id="20" name="Rectangle 19">
            <a:extLst>
              <a:ext uri="{FF2B5EF4-FFF2-40B4-BE49-F238E27FC236}">
                <a16:creationId xmlns:a16="http://schemas.microsoft.com/office/drawing/2014/main" id="{84DA2176-A7C7-4477-90BD-F1F16DDAA093}"/>
              </a:ext>
            </a:extLst>
          </p:cNvPr>
          <p:cNvSpPr/>
          <p:nvPr/>
        </p:nvSpPr>
        <p:spPr>
          <a:xfrm>
            <a:off x="338196" y="872032"/>
            <a:ext cx="11693912" cy="1231106"/>
          </a:xfrm>
          <a:prstGeom prst="rect">
            <a:avLst/>
          </a:prstGeom>
        </p:spPr>
        <p:txBody>
          <a:bodyPr wrap="square">
            <a:spAutoFit/>
          </a:bodyPr>
          <a:lstStyle/>
          <a:p>
            <a:pPr>
              <a:buClr>
                <a:srgbClr val="339966"/>
              </a:buClr>
              <a:defRPr/>
            </a:pPr>
            <a:r>
              <a:rPr lang="en-US" sz="2400" b="1" i="1" u="sng" dirty="0">
                <a:solidFill>
                  <a:schemeClr val="accent1"/>
                </a:solidFill>
              </a:rPr>
              <a:t>Bias -  </a:t>
            </a:r>
            <a:r>
              <a:rPr lang="en-US" b="1" dirty="0"/>
              <a:t>It is the difference between the average prediction of our model and the correct value which we are trying to predict</a:t>
            </a:r>
          </a:p>
          <a:p>
            <a:pPr algn="just">
              <a:buClr>
                <a:srgbClr val="339966"/>
              </a:buClr>
              <a:defRPr/>
            </a:pPr>
            <a:r>
              <a:rPr lang="en-US" sz="1600" dirty="0"/>
              <a:t>Model with </a:t>
            </a:r>
            <a:r>
              <a:rPr lang="en-US" sz="1600" b="1" i="1" u="sng" dirty="0">
                <a:solidFill>
                  <a:schemeClr val="accent1"/>
                </a:solidFill>
              </a:rPr>
              <a:t>high bias</a:t>
            </a:r>
            <a:r>
              <a:rPr lang="en-US" sz="1600" dirty="0">
                <a:solidFill>
                  <a:schemeClr val="accent1"/>
                </a:solidFill>
              </a:rPr>
              <a:t> </a:t>
            </a:r>
            <a:r>
              <a:rPr lang="en-US" sz="1600" dirty="0"/>
              <a:t>pays very little attention to the training data and oversimplifies the model. It always leads to </a:t>
            </a:r>
            <a:r>
              <a:rPr lang="en-US" sz="1600" b="1" i="1" u="sng" dirty="0">
                <a:solidFill>
                  <a:schemeClr val="accent1"/>
                </a:solidFill>
              </a:rPr>
              <a:t>high error </a:t>
            </a:r>
            <a:r>
              <a:rPr lang="en-US" sz="1600" dirty="0"/>
              <a:t>on training and test data.</a:t>
            </a:r>
          </a:p>
        </p:txBody>
      </p:sp>
      <p:sp>
        <p:nvSpPr>
          <p:cNvPr id="21" name="Rectangle 20">
            <a:extLst>
              <a:ext uri="{FF2B5EF4-FFF2-40B4-BE49-F238E27FC236}">
                <a16:creationId xmlns:a16="http://schemas.microsoft.com/office/drawing/2014/main" id="{2633FCC3-9262-42B7-B3B5-3D83C9218AA5}"/>
              </a:ext>
            </a:extLst>
          </p:cNvPr>
          <p:cNvSpPr/>
          <p:nvPr/>
        </p:nvSpPr>
        <p:spPr>
          <a:xfrm>
            <a:off x="348706" y="2193087"/>
            <a:ext cx="11683402" cy="1261884"/>
          </a:xfrm>
          <a:prstGeom prst="rect">
            <a:avLst/>
          </a:prstGeom>
        </p:spPr>
        <p:txBody>
          <a:bodyPr wrap="square">
            <a:spAutoFit/>
          </a:bodyPr>
          <a:lstStyle/>
          <a:p>
            <a:pPr>
              <a:buClr>
                <a:srgbClr val="339966"/>
              </a:buClr>
              <a:defRPr/>
            </a:pPr>
            <a:r>
              <a:rPr lang="en-US" sz="2400" b="1" i="1" u="sng" dirty="0">
                <a:solidFill>
                  <a:schemeClr val="accent1"/>
                </a:solidFill>
              </a:rPr>
              <a:t>Variance -  </a:t>
            </a:r>
            <a:r>
              <a:rPr lang="en-US" sz="2000" b="1" dirty="0"/>
              <a:t>Variance is the variability of model prediction for a given data point or a value which tells us spread of our data</a:t>
            </a:r>
          </a:p>
          <a:p>
            <a:pPr algn="just">
              <a:buClr>
                <a:srgbClr val="339966"/>
              </a:buClr>
              <a:defRPr/>
            </a:pPr>
            <a:r>
              <a:rPr lang="en-US" sz="1600" dirty="0"/>
              <a:t>Model with </a:t>
            </a:r>
            <a:r>
              <a:rPr lang="en-US" sz="1600" b="1" i="1" u="sng" dirty="0">
                <a:solidFill>
                  <a:schemeClr val="accent1"/>
                </a:solidFill>
              </a:rPr>
              <a:t>high variance</a:t>
            </a:r>
            <a:r>
              <a:rPr lang="en-US" sz="1600" dirty="0"/>
              <a:t> pays a lot of attention to training data and does not generalize on the data which it hasn’t seen before. As a result, such models perform very well on training data but has </a:t>
            </a:r>
            <a:r>
              <a:rPr lang="en-US" sz="1600" b="1" i="1" u="sng" dirty="0">
                <a:solidFill>
                  <a:schemeClr val="accent1"/>
                </a:solidFill>
              </a:rPr>
              <a:t>high error</a:t>
            </a:r>
            <a:r>
              <a:rPr lang="en-US" sz="1600" dirty="0"/>
              <a:t> rates on test data</a:t>
            </a:r>
          </a:p>
        </p:txBody>
      </p:sp>
      <p:pic>
        <p:nvPicPr>
          <p:cNvPr id="12" name="Picture 11">
            <a:extLst>
              <a:ext uri="{FF2B5EF4-FFF2-40B4-BE49-F238E27FC236}">
                <a16:creationId xmlns:a16="http://schemas.microsoft.com/office/drawing/2014/main" id="{26DBA995-0A10-4321-BFFB-4A847278B07A}"/>
              </a:ext>
            </a:extLst>
          </p:cNvPr>
          <p:cNvPicPr>
            <a:picLocks noChangeAspect="1"/>
          </p:cNvPicPr>
          <p:nvPr/>
        </p:nvPicPr>
        <p:blipFill>
          <a:blip r:embed="rId7"/>
          <a:stretch>
            <a:fillRect/>
          </a:stretch>
        </p:blipFill>
        <p:spPr>
          <a:xfrm>
            <a:off x="348706" y="3544920"/>
            <a:ext cx="4244316" cy="2656431"/>
          </a:xfrm>
          <a:prstGeom prst="rect">
            <a:avLst/>
          </a:prstGeom>
        </p:spPr>
      </p:pic>
      <p:pic>
        <p:nvPicPr>
          <p:cNvPr id="22" name="Picture 21">
            <a:extLst>
              <a:ext uri="{FF2B5EF4-FFF2-40B4-BE49-F238E27FC236}">
                <a16:creationId xmlns:a16="http://schemas.microsoft.com/office/drawing/2014/main" id="{5809541A-C791-431D-ACE5-6A81DE886258}"/>
              </a:ext>
            </a:extLst>
          </p:cNvPr>
          <p:cNvPicPr>
            <a:picLocks noChangeAspect="1"/>
          </p:cNvPicPr>
          <p:nvPr/>
        </p:nvPicPr>
        <p:blipFill>
          <a:blip r:embed="rId8"/>
          <a:stretch>
            <a:fillRect/>
          </a:stretch>
        </p:blipFill>
        <p:spPr>
          <a:xfrm>
            <a:off x="4316858" y="4388114"/>
            <a:ext cx="7715250" cy="1838325"/>
          </a:xfrm>
          <a:prstGeom prst="rect">
            <a:avLst/>
          </a:prstGeom>
        </p:spPr>
      </p:pic>
      <p:pic>
        <p:nvPicPr>
          <p:cNvPr id="24" name="Picture 23">
            <a:extLst>
              <a:ext uri="{FF2B5EF4-FFF2-40B4-BE49-F238E27FC236}">
                <a16:creationId xmlns:a16="http://schemas.microsoft.com/office/drawing/2014/main" id="{8722D740-5762-4EAE-8B2B-2B73B3E4578E}"/>
              </a:ext>
            </a:extLst>
          </p:cNvPr>
          <p:cNvPicPr>
            <a:picLocks noChangeAspect="1"/>
          </p:cNvPicPr>
          <p:nvPr/>
        </p:nvPicPr>
        <p:blipFill>
          <a:blip r:embed="rId9"/>
          <a:stretch>
            <a:fillRect/>
          </a:stretch>
        </p:blipFill>
        <p:spPr>
          <a:xfrm>
            <a:off x="6299966" y="3602639"/>
            <a:ext cx="3333750" cy="790575"/>
          </a:xfrm>
          <a:prstGeom prst="rect">
            <a:avLst/>
          </a:prstGeom>
        </p:spPr>
      </p:pic>
    </p:spTree>
    <p:extLst>
      <p:ext uri="{BB962C8B-B14F-4D97-AF65-F5344CB8AC3E}">
        <p14:creationId xmlns:p14="http://schemas.microsoft.com/office/powerpoint/2010/main" val="206905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D4246C3-B455-40F4-8C4A-C086983EA0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0D4246C3-B455-40F4-8C4A-C086983EA0B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043BF67-B227-43BF-8C6F-21B0E8085869}"/>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72E7A7E5-4D11-4927-B6E4-DC202F4D9236}"/>
              </a:ext>
            </a:extLst>
          </p:cNvPr>
          <p:cNvSpPr>
            <a:spLocks noGrp="1"/>
          </p:cNvSpPr>
          <p:nvPr>
            <p:ph type="title"/>
          </p:nvPr>
        </p:nvSpPr>
        <p:spPr>
          <a:xfrm>
            <a:off x="348707" y="200128"/>
            <a:ext cx="11187113" cy="311150"/>
          </a:xfrm>
        </p:spPr>
        <p:txBody>
          <a:bodyPr/>
          <a:lstStyle/>
          <a:p>
            <a:r>
              <a:rPr lang="en-US" dirty="0"/>
              <a:t>Why is Bias-Variance Tradeoff</a:t>
            </a:r>
          </a:p>
        </p:txBody>
      </p:sp>
      <p:sp>
        <p:nvSpPr>
          <p:cNvPr id="4" name="Footer Placeholder 3">
            <a:extLst>
              <a:ext uri="{FF2B5EF4-FFF2-40B4-BE49-F238E27FC236}">
                <a16:creationId xmlns:a16="http://schemas.microsoft.com/office/drawing/2014/main" id="{E21A54C4-6E51-4AC3-B354-07C38F9525D7}"/>
              </a:ext>
            </a:extLst>
          </p:cNvPr>
          <p:cNvSpPr>
            <a:spLocks noGrp="1"/>
          </p:cNvSpPr>
          <p:nvPr>
            <p:ph type="ftr" sz="quarter" idx="11"/>
          </p:nvPr>
        </p:nvSpPr>
        <p:spPr/>
        <p:txBody>
          <a:bodyPr/>
          <a:lstStyle/>
          <a:p>
            <a:r>
              <a:rPr lang="en-US"/>
              <a:t>©2018 PayPal Inc. Confidential and proprietary.</a:t>
            </a:r>
            <a:endParaRPr lang="en-GB" dirty="0"/>
          </a:p>
        </p:txBody>
      </p:sp>
      <p:sp>
        <p:nvSpPr>
          <p:cNvPr id="15" name="Text Placeholder 4">
            <a:extLst>
              <a:ext uri="{FF2B5EF4-FFF2-40B4-BE49-F238E27FC236}">
                <a16:creationId xmlns:a16="http://schemas.microsoft.com/office/drawing/2014/main" id="{78434745-9DFD-43D9-800D-CE48F3945C68}"/>
              </a:ext>
            </a:extLst>
          </p:cNvPr>
          <p:cNvSpPr>
            <a:spLocks noGrp="1"/>
          </p:cNvSpPr>
          <p:nvPr>
            <p:ph type="body" sz="quarter" idx="13"/>
          </p:nvPr>
        </p:nvSpPr>
        <p:spPr>
          <a:xfrm>
            <a:off x="348706" y="567033"/>
            <a:ext cx="11343231" cy="311150"/>
          </a:xfrm>
        </p:spPr>
        <p:txBody>
          <a:bodyPr>
            <a:normAutofit lnSpcReduction="10000"/>
          </a:bodyPr>
          <a:lstStyle/>
          <a:p>
            <a:r>
              <a:rPr lang="en-US" sz="1800" dirty="0"/>
              <a:t>Too simple or too complex (too many parameters) in the Model </a:t>
            </a:r>
          </a:p>
        </p:txBody>
      </p:sp>
      <p:sp>
        <p:nvSpPr>
          <p:cNvPr id="20" name="Rectangle 19">
            <a:extLst>
              <a:ext uri="{FF2B5EF4-FFF2-40B4-BE49-F238E27FC236}">
                <a16:creationId xmlns:a16="http://schemas.microsoft.com/office/drawing/2014/main" id="{84DA2176-A7C7-4477-90BD-F1F16DDAA093}"/>
              </a:ext>
            </a:extLst>
          </p:cNvPr>
          <p:cNvSpPr/>
          <p:nvPr/>
        </p:nvSpPr>
        <p:spPr>
          <a:xfrm>
            <a:off x="296155" y="902375"/>
            <a:ext cx="11693912" cy="1015663"/>
          </a:xfrm>
          <a:prstGeom prst="rect">
            <a:avLst/>
          </a:prstGeom>
        </p:spPr>
        <p:txBody>
          <a:bodyPr wrap="square">
            <a:spAutoFit/>
          </a:bodyPr>
          <a:lstStyle/>
          <a:p>
            <a:pPr>
              <a:buClr>
                <a:srgbClr val="339966"/>
              </a:buClr>
              <a:defRPr/>
            </a:pPr>
            <a:r>
              <a:rPr lang="en-US" sz="1400" dirty="0"/>
              <a:t>If our model is too simple and has very few parameters, then it may have high bias and low variance. On the other hand if our model has large number of parameters then it’s going to have high variance and low bias. So we need to find the right/good balance without overfitting and underfitting the data.</a:t>
            </a:r>
          </a:p>
          <a:p>
            <a:pPr>
              <a:buClr>
                <a:srgbClr val="339966"/>
              </a:buClr>
              <a:defRPr/>
            </a:pPr>
            <a:r>
              <a:rPr lang="en-US" b="1" dirty="0"/>
              <a:t>In supervised machine learning an algorithm learns a model from training data</a:t>
            </a:r>
            <a:endParaRPr lang="en-US" sz="1600" b="1" dirty="0"/>
          </a:p>
        </p:txBody>
      </p:sp>
      <p:sp>
        <p:nvSpPr>
          <p:cNvPr id="13" name="Rectangle 12">
            <a:extLst>
              <a:ext uri="{FF2B5EF4-FFF2-40B4-BE49-F238E27FC236}">
                <a16:creationId xmlns:a16="http://schemas.microsoft.com/office/drawing/2014/main" id="{98252BF9-175F-4609-A256-409275ABA1A7}"/>
              </a:ext>
            </a:extLst>
          </p:cNvPr>
          <p:cNvSpPr/>
          <p:nvPr/>
        </p:nvSpPr>
        <p:spPr>
          <a:xfrm>
            <a:off x="348706" y="2150007"/>
            <a:ext cx="1551835" cy="369332"/>
          </a:xfrm>
          <a:prstGeom prst="rect">
            <a:avLst/>
          </a:prstGeom>
        </p:spPr>
        <p:txBody>
          <a:bodyPr wrap="none">
            <a:spAutoFit/>
          </a:bodyPr>
          <a:lstStyle/>
          <a:p>
            <a:r>
              <a:rPr lang="en-US" b="1" i="1" u="sng" dirty="0">
                <a:solidFill>
                  <a:schemeClr val="accent1"/>
                </a:solidFill>
              </a:rPr>
              <a:t>Total Error - </a:t>
            </a:r>
            <a:endParaRPr lang="en-US" dirty="0"/>
          </a:p>
        </p:txBody>
      </p:sp>
      <p:pic>
        <p:nvPicPr>
          <p:cNvPr id="8" name="Picture 7">
            <a:extLst>
              <a:ext uri="{FF2B5EF4-FFF2-40B4-BE49-F238E27FC236}">
                <a16:creationId xmlns:a16="http://schemas.microsoft.com/office/drawing/2014/main" id="{C618B390-1605-4EDC-8AA0-DBCB951C0D6E}"/>
              </a:ext>
            </a:extLst>
          </p:cNvPr>
          <p:cNvPicPr>
            <a:picLocks noChangeAspect="1"/>
          </p:cNvPicPr>
          <p:nvPr/>
        </p:nvPicPr>
        <p:blipFill>
          <a:blip r:embed="rId7"/>
          <a:stretch>
            <a:fillRect/>
          </a:stretch>
        </p:blipFill>
        <p:spPr>
          <a:xfrm>
            <a:off x="2641216" y="2077498"/>
            <a:ext cx="5648325" cy="514350"/>
          </a:xfrm>
          <a:prstGeom prst="rect">
            <a:avLst/>
          </a:prstGeom>
        </p:spPr>
      </p:pic>
      <p:pic>
        <p:nvPicPr>
          <p:cNvPr id="9" name="Picture 8">
            <a:extLst>
              <a:ext uri="{FF2B5EF4-FFF2-40B4-BE49-F238E27FC236}">
                <a16:creationId xmlns:a16="http://schemas.microsoft.com/office/drawing/2014/main" id="{FC142E93-C16A-40E5-83ED-FACE8E87C2B7}"/>
              </a:ext>
            </a:extLst>
          </p:cNvPr>
          <p:cNvPicPr>
            <a:picLocks noChangeAspect="1"/>
          </p:cNvPicPr>
          <p:nvPr/>
        </p:nvPicPr>
        <p:blipFill>
          <a:blip r:embed="rId8"/>
          <a:stretch>
            <a:fillRect/>
          </a:stretch>
        </p:blipFill>
        <p:spPr>
          <a:xfrm>
            <a:off x="381497" y="2553085"/>
            <a:ext cx="6003448" cy="3727372"/>
          </a:xfrm>
          <a:prstGeom prst="rect">
            <a:avLst/>
          </a:prstGeom>
        </p:spPr>
      </p:pic>
      <p:sp>
        <p:nvSpPr>
          <p:cNvPr id="10" name="Rectangle 9">
            <a:extLst>
              <a:ext uri="{FF2B5EF4-FFF2-40B4-BE49-F238E27FC236}">
                <a16:creationId xmlns:a16="http://schemas.microsoft.com/office/drawing/2014/main" id="{6D6E40BD-8A05-43E6-8687-3E5F9B53FD2C}"/>
              </a:ext>
            </a:extLst>
          </p:cNvPr>
          <p:cNvSpPr/>
          <p:nvPr/>
        </p:nvSpPr>
        <p:spPr>
          <a:xfrm>
            <a:off x="6439716" y="2696493"/>
            <a:ext cx="5370787" cy="2769989"/>
          </a:xfrm>
          <a:prstGeom prst="rect">
            <a:avLst/>
          </a:prstGeom>
        </p:spPr>
        <p:txBody>
          <a:bodyPr wrap="square">
            <a:spAutoFit/>
          </a:bodyPr>
          <a:lstStyle/>
          <a:p>
            <a:pPr algn="just">
              <a:buClr>
                <a:srgbClr val="339966"/>
              </a:buClr>
              <a:defRPr/>
            </a:pPr>
            <a:r>
              <a:rPr lang="en-US" sz="1400" b="1" dirty="0"/>
              <a:t>To build a good model, we need to find a good balance between bias and variance such that it minimizes the total error</a:t>
            </a:r>
          </a:p>
          <a:p>
            <a:pPr algn="just">
              <a:buClr>
                <a:srgbClr val="339966"/>
              </a:buClr>
              <a:defRPr/>
            </a:pPr>
            <a:endParaRPr lang="en-US" sz="2400" dirty="0"/>
          </a:p>
          <a:p>
            <a:pPr fontAlgn="base"/>
            <a:r>
              <a:rPr lang="en-US" sz="1400" dirty="0"/>
              <a:t>Examples of</a:t>
            </a:r>
            <a:r>
              <a:rPr lang="en-US" sz="1400" b="1" i="1" u="sng" dirty="0">
                <a:solidFill>
                  <a:schemeClr val="accent1"/>
                </a:solidFill>
              </a:rPr>
              <a:t> low-bias &amp; High Variance </a:t>
            </a:r>
            <a:r>
              <a:rPr lang="en-US" sz="1400" dirty="0"/>
              <a:t>machine learning algorithms include: </a:t>
            </a:r>
            <a:r>
              <a:rPr lang="en-US" sz="1400" b="1" i="1" u="sng" dirty="0">
                <a:solidFill>
                  <a:schemeClr val="accent1"/>
                </a:solidFill>
              </a:rPr>
              <a:t>Decision Trees, k-Nearest Neighbors and </a:t>
            </a:r>
            <a:r>
              <a:rPr lang="en-US" sz="1400" b="1" i="1" u="sng" dirty="0">
                <a:solidFill>
                  <a:schemeClr val="accent1"/>
                </a:solidFill>
                <a:hlinkClick r:id="rId9">
                  <a:extLst>
                    <a:ext uri="{A12FA001-AC4F-418D-AE19-62706E023703}">
                      <ahyp:hlinkClr xmlns:ahyp="http://schemas.microsoft.com/office/drawing/2018/hyperlinkcolor" val="tx"/>
                    </a:ext>
                  </a:extLst>
                </a:hlinkClick>
              </a:rPr>
              <a:t>Support Vector Machines</a:t>
            </a:r>
            <a:endParaRPr lang="en-US" sz="1400" b="1" i="1" u="sng" dirty="0">
              <a:solidFill>
                <a:schemeClr val="accent1"/>
              </a:solidFill>
            </a:endParaRPr>
          </a:p>
          <a:p>
            <a:pPr fontAlgn="base"/>
            <a:endParaRPr lang="en-US" sz="1400" dirty="0"/>
          </a:p>
          <a:p>
            <a:pPr fontAlgn="base"/>
            <a:r>
              <a:rPr lang="en-US" sz="1400" dirty="0"/>
              <a:t>Examples of </a:t>
            </a:r>
            <a:r>
              <a:rPr lang="en-US" sz="1400" b="1" i="1" u="sng" dirty="0">
                <a:solidFill>
                  <a:schemeClr val="accent1"/>
                </a:solidFill>
              </a:rPr>
              <a:t>high-bias &amp; Low variance </a:t>
            </a:r>
            <a:r>
              <a:rPr lang="en-US" sz="1400" dirty="0"/>
              <a:t>machine learning algorithms include: </a:t>
            </a:r>
            <a:r>
              <a:rPr lang="en-US" sz="1400" b="1" i="1" u="sng" dirty="0">
                <a:solidFill>
                  <a:schemeClr val="accent1"/>
                </a:solidFill>
              </a:rPr>
              <a:t>Linear Regression, Linear Discriminant Analysis and Logistic Regression</a:t>
            </a:r>
            <a:r>
              <a:rPr lang="en-US" sz="1400" dirty="0"/>
              <a:t>.</a:t>
            </a:r>
          </a:p>
          <a:p>
            <a:pPr algn="just">
              <a:buClr>
                <a:srgbClr val="339966"/>
              </a:buClr>
              <a:defRPr/>
            </a:pPr>
            <a:endParaRPr lang="en-US" sz="2400" dirty="0"/>
          </a:p>
        </p:txBody>
      </p:sp>
    </p:spTree>
    <p:extLst>
      <p:ext uri="{BB962C8B-B14F-4D97-AF65-F5344CB8AC3E}">
        <p14:creationId xmlns:p14="http://schemas.microsoft.com/office/powerpoint/2010/main" val="292453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051FCB2-8F3E-4CAF-A328-EFDF8010BA0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3051FCB2-8F3E-4CAF-A328-EFDF8010BA0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0C85CE4-4E68-4124-B86D-3A71A7C2D74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477F5143-0913-4C65-986D-F3AE0C186A19}"/>
              </a:ext>
            </a:extLst>
          </p:cNvPr>
          <p:cNvSpPr>
            <a:spLocks noGrp="1"/>
          </p:cNvSpPr>
          <p:nvPr>
            <p:ph type="title"/>
          </p:nvPr>
        </p:nvSpPr>
        <p:spPr>
          <a:xfrm>
            <a:off x="273818" y="167277"/>
            <a:ext cx="11187113" cy="311150"/>
          </a:xfrm>
        </p:spPr>
        <p:txBody>
          <a:bodyPr/>
          <a:lstStyle/>
          <a:p>
            <a:r>
              <a:rPr lang="en-US" dirty="0"/>
              <a:t>Cross Validation</a:t>
            </a:r>
          </a:p>
        </p:txBody>
      </p:sp>
      <p:sp>
        <p:nvSpPr>
          <p:cNvPr id="4" name="Footer Placeholder 3">
            <a:extLst>
              <a:ext uri="{FF2B5EF4-FFF2-40B4-BE49-F238E27FC236}">
                <a16:creationId xmlns:a16="http://schemas.microsoft.com/office/drawing/2014/main" id="{C1DE28F3-072D-4F36-BCBB-30377AF81FA1}"/>
              </a:ext>
            </a:extLst>
          </p:cNvPr>
          <p:cNvSpPr>
            <a:spLocks noGrp="1"/>
          </p:cNvSpPr>
          <p:nvPr>
            <p:ph type="ftr" sz="quarter" idx="11"/>
          </p:nvPr>
        </p:nvSpPr>
        <p:spPr/>
        <p:txBody>
          <a:bodyPr/>
          <a:lstStyle/>
          <a:p>
            <a:r>
              <a:rPr lang="en-US"/>
              <a:t>©2018 PayPal Inc. Confidential and proprietary.</a:t>
            </a:r>
            <a:endParaRPr lang="en-GB" dirty="0"/>
          </a:p>
        </p:txBody>
      </p:sp>
      <p:sp>
        <p:nvSpPr>
          <p:cNvPr id="5" name="Text Placeholder 4">
            <a:extLst>
              <a:ext uri="{FF2B5EF4-FFF2-40B4-BE49-F238E27FC236}">
                <a16:creationId xmlns:a16="http://schemas.microsoft.com/office/drawing/2014/main" id="{30CA55DD-1393-4045-B410-2FE1F3F76141}"/>
              </a:ext>
            </a:extLst>
          </p:cNvPr>
          <p:cNvSpPr>
            <a:spLocks noGrp="1"/>
          </p:cNvSpPr>
          <p:nvPr>
            <p:ph type="body" sz="quarter" idx="13"/>
          </p:nvPr>
        </p:nvSpPr>
        <p:spPr>
          <a:xfrm>
            <a:off x="272231" y="478427"/>
            <a:ext cx="11188700" cy="479425"/>
          </a:xfrm>
        </p:spPr>
        <p:txBody>
          <a:bodyPr/>
          <a:lstStyle/>
          <a:p>
            <a:r>
              <a:rPr lang="en-US" dirty="0"/>
              <a:t>How do we need to validate our model</a:t>
            </a:r>
          </a:p>
        </p:txBody>
      </p:sp>
      <p:sp>
        <p:nvSpPr>
          <p:cNvPr id="9" name="Rounded Rectangle 1">
            <a:extLst>
              <a:ext uri="{FF2B5EF4-FFF2-40B4-BE49-F238E27FC236}">
                <a16:creationId xmlns:a16="http://schemas.microsoft.com/office/drawing/2014/main" id="{E8BE8132-FF3B-4096-B0E1-FCA526C485C2}"/>
              </a:ext>
            </a:extLst>
          </p:cNvPr>
          <p:cNvSpPr/>
          <p:nvPr/>
        </p:nvSpPr>
        <p:spPr bwMode="auto">
          <a:xfrm>
            <a:off x="223838" y="1146175"/>
            <a:ext cx="11599862" cy="5049838"/>
          </a:xfrm>
          <a:prstGeom prst="roundRect">
            <a:avLst/>
          </a:prstGeom>
          <a:solidFill>
            <a:schemeClr val="bg1"/>
          </a:solidFill>
          <a:ln w="34925" cap="flat" cmpd="sng" algn="ctr">
            <a:solidFill>
              <a:schemeClr val="accent1">
                <a:lumMod val="75000"/>
                <a:alpha val="73000"/>
              </a:schemeClr>
            </a:solidFill>
            <a:prstDash val="solid"/>
            <a:round/>
            <a:headEnd type="none" w="med" len="med"/>
            <a:tailEnd type="none" w="med" len="med"/>
          </a:ln>
          <a:effectLst/>
        </p:spPr>
        <p:txBody>
          <a:bodyPr lIns="45720" rIns="45720"/>
          <a:lstStyle/>
          <a:p>
            <a:pPr defTabSz="1019175">
              <a:defRPr/>
            </a:pPr>
            <a:endParaRPr lang="en-US" dirty="0"/>
          </a:p>
        </p:txBody>
      </p:sp>
      <p:sp>
        <p:nvSpPr>
          <p:cNvPr id="10" name="Rounded Rectangle 2">
            <a:extLst>
              <a:ext uri="{FF2B5EF4-FFF2-40B4-BE49-F238E27FC236}">
                <a16:creationId xmlns:a16="http://schemas.microsoft.com/office/drawing/2014/main" id="{7607441F-3D73-4FE0-A076-0F9FDA0E5E9E}"/>
              </a:ext>
            </a:extLst>
          </p:cNvPr>
          <p:cNvSpPr/>
          <p:nvPr/>
        </p:nvSpPr>
        <p:spPr bwMode="auto">
          <a:xfrm>
            <a:off x="3479704" y="978126"/>
            <a:ext cx="5088130" cy="38100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lIns="45720" rIns="45720"/>
          <a:lstStyle/>
          <a:p>
            <a:pPr algn="ctr" defTabSz="1019175">
              <a:defRPr/>
            </a:pPr>
            <a:r>
              <a:rPr lang="en-US" sz="1500" b="1" dirty="0">
                <a:solidFill>
                  <a:schemeClr val="bg1"/>
                </a:solidFill>
              </a:rPr>
              <a:t>Concept builder</a:t>
            </a:r>
          </a:p>
        </p:txBody>
      </p:sp>
      <p:sp>
        <p:nvSpPr>
          <p:cNvPr id="11" name="TextBox 10">
            <a:extLst>
              <a:ext uri="{FF2B5EF4-FFF2-40B4-BE49-F238E27FC236}">
                <a16:creationId xmlns:a16="http://schemas.microsoft.com/office/drawing/2014/main" id="{41A47510-BDA9-4759-8BA5-76CA640F8432}"/>
              </a:ext>
            </a:extLst>
          </p:cNvPr>
          <p:cNvSpPr txBox="1"/>
          <p:nvPr/>
        </p:nvSpPr>
        <p:spPr>
          <a:xfrm>
            <a:off x="519836" y="1737949"/>
            <a:ext cx="11152327" cy="1477328"/>
          </a:xfrm>
          <a:prstGeom prst="rect">
            <a:avLst/>
          </a:prstGeom>
          <a:noFill/>
        </p:spPr>
        <p:txBody>
          <a:bodyPr wrap="square" rtlCol="0">
            <a:spAutoFit/>
          </a:bodyPr>
          <a:lstStyle/>
          <a:p>
            <a:pPr algn="just"/>
            <a:r>
              <a:rPr lang="en-US" dirty="0"/>
              <a:t>Cross-validation is not popular in the statistical modeling world for many reasons; statistical models are linear in nature and robust, and do not have a high variance/overfitting problem. Hence, the model fit will remain the same either on train or test data, which does not hold true in the machine learning world. Also, in statistical modeling, lots of tests are performed at the individual parameter level apart from aggregated metrics, whereas in machine learning we do not have visibility at the individual parameter level</a:t>
            </a:r>
          </a:p>
        </p:txBody>
      </p:sp>
      <p:pic>
        <p:nvPicPr>
          <p:cNvPr id="12" name="Picture 2">
            <a:extLst>
              <a:ext uri="{FF2B5EF4-FFF2-40B4-BE49-F238E27FC236}">
                <a16:creationId xmlns:a16="http://schemas.microsoft.com/office/drawing/2014/main" id="{A5EBD222-6739-4C26-A728-199A89A24A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4858" y="3591559"/>
            <a:ext cx="7849016" cy="2416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138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91754C8-7979-4082-B15F-A5C199F37E3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591754C8-7979-4082-B15F-A5C199F37E3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AD03356-1E14-4943-82D4-5AEE1BD5F91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ABB99D90-94C1-4CDD-8BA7-B3D54ABA07CD}"/>
              </a:ext>
            </a:extLst>
          </p:cNvPr>
          <p:cNvSpPr>
            <a:spLocks noGrp="1"/>
          </p:cNvSpPr>
          <p:nvPr>
            <p:ph type="title"/>
          </p:nvPr>
        </p:nvSpPr>
        <p:spPr>
          <a:xfrm>
            <a:off x="350712" y="246437"/>
            <a:ext cx="11187113" cy="311150"/>
          </a:xfrm>
        </p:spPr>
        <p:txBody>
          <a:bodyPr/>
          <a:lstStyle/>
          <a:p>
            <a:r>
              <a:rPr lang="en-US" dirty="0"/>
              <a:t>Variations on Cross-Validation</a:t>
            </a:r>
          </a:p>
        </p:txBody>
      </p:sp>
      <p:sp>
        <p:nvSpPr>
          <p:cNvPr id="4" name="Footer Placeholder 3">
            <a:extLst>
              <a:ext uri="{FF2B5EF4-FFF2-40B4-BE49-F238E27FC236}">
                <a16:creationId xmlns:a16="http://schemas.microsoft.com/office/drawing/2014/main" id="{A59FA434-C5E8-4FC6-A9D4-3542E47DCA14}"/>
              </a:ext>
            </a:extLst>
          </p:cNvPr>
          <p:cNvSpPr>
            <a:spLocks noGrp="1"/>
          </p:cNvSpPr>
          <p:nvPr>
            <p:ph type="ftr" sz="quarter" idx="11"/>
          </p:nvPr>
        </p:nvSpPr>
        <p:spPr/>
        <p:txBody>
          <a:bodyPr/>
          <a:lstStyle/>
          <a:p>
            <a:r>
              <a:rPr lang="en-US"/>
              <a:t>©2018 PayPal Inc. Confidential and proprietary.</a:t>
            </a:r>
            <a:endParaRPr lang="en-GB" dirty="0"/>
          </a:p>
        </p:txBody>
      </p:sp>
      <p:sp>
        <p:nvSpPr>
          <p:cNvPr id="3" name="Rectangle 2">
            <a:extLst>
              <a:ext uri="{FF2B5EF4-FFF2-40B4-BE49-F238E27FC236}">
                <a16:creationId xmlns:a16="http://schemas.microsoft.com/office/drawing/2014/main" id="{0FEF1F5D-F215-4686-9FA8-7B90D33ED811}"/>
              </a:ext>
            </a:extLst>
          </p:cNvPr>
          <p:cNvSpPr/>
          <p:nvPr/>
        </p:nvSpPr>
        <p:spPr>
          <a:xfrm>
            <a:off x="222918" y="739423"/>
            <a:ext cx="11442700" cy="5262979"/>
          </a:xfrm>
          <a:prstGeom prst="rect">
            <a:avLst/>
          </a:prstGeom>
        </p:spPr>
        <p:txBody>
          <a:bodyPr wrap="square">
            <a:spAutoFit/>
          </a:bodyPr>
          <a:lstStyle/>
          <a:p>
            <a:pPr algn="just" fontAlgn="base"/>
            <a:r>
              <a:rPr lang="en-US" sz="1400" dirty="0"/>
              <a:t>There are a number of variations on the k-fold cross validation procedure.</a:t>
            </a:r>
          </a:p>
          <a:p>
            <a:pPr algn="just" fontAlgn="base"/>
            <a:endParaRPr lang="en-US" sz="1400" dirty="0"/>
          </a:p>
          <a:p>
            <a:pPr algn="just" fontAlgn="base"/>
            <a:r>
              <a:rPr lang="en-US" sz="1400" dirty="0"/>
              <a:t>4 commonly used variations are as follows:</a:t>
            </a:r>
          </a:p>
          <a:p>
            <a:pPr algn="just" fontAlgn="base"/>
            <a:endParaRPr lang="en-US" sz="1400" dirty="0"/>
          </a:p>
          <a:p>
            <a:pPr marL="342900" indent="-342900" algn="just" fontAlgn="base">
              <a:buFont typeface="Arial" panose="020B0604020202020204" pitchFamily="34" charset="0"/>
              <a:buChar char="•"/>
            </a:pPr>
            <a:r>
              <a:rPr lang="en-US" sz="1400" b="1" dirty="0"/>
              <a:t>Train/Test Split: </a:t>
            </a:r>
            <a:r>
              <a:rPr lang="en-US" sz="1400" dirty="0"/>
              <a:t>Taken to one extreme, k may be set to 2 (not 1) such that a single train/test split is created to evaluate the model.</a:t>
            </a:r>
          </a:p>
          <a:p>
            <a:pPr marL="342900" indent="-342900" algn="just" fontAlgn="base">
              <a:buFont typeface="Arial" panose="020B0604020202020204" pitchFamily="34" charset="0"/>
              <a:buChar char="•"/>
            </a:pPr>
            <a:r>
              <a:rPr lang="en-US" sz="1400" b="1" dirty="0"/>
              <a:t>LOOCV: </a:t>
            </a:r>
            <a:r>
              <a:rPr lang="en-US" sz="1400" dirty="0"/>
              <a:t>Taken to another extreme, k may be set to the total number of observations in the dataset such that each observation is given a chance to be the held out of the dataset. This is called leave-one-out cross-validation, or LOOCV for short.</a:t>
            </a:r>
          </a:p>
          <a:p>
            <a:pPr marL="342900" indent="-342900" algn="just" fontAlgn="base">
              <a:buFont typeface="Arial" panose="020B0604020202020204" pitchFamily="34" charset="0"/>
              <a:buChar char="•"/>
            </a:pPr>
            <a:r>
              <a:rPr lang="en-US" sz="1400" b="1" dirty="0"/>
              <a:t>K-fold: </a:t>
            </a:r>
            <a:r>
              <a:rPr lang="en-US" sz="1400" dirty="0"/>
              <a:t>The procedure has a single parameter called k that refers to the number of groups that a given data sample is to be split into. As such, the procedure is often called k-fold cross-validation. When a specific value for k is chosen, it may be used in place of k in the reference to the model, such as k=10 becoming 10-fold cross-validation</a:t>
            </a:r>
          </a:p>
          <a:p>
            <a:pPr marL="342900" indent="-342900" algn="just" fontAlgn="base">
              <a:buFont typeface="Arial" panose="020B0604020202020204" pitchFamily="34" charset="0"/>
              <a:buChar char="•"/>
            </a:pPr>
            <a:endParaRPr lang="en-US" sz="1400" dirty="0"/>
          </a:p>
          <a:p>
            <a:pPr marL="342900" indent="-342900" algn="just" fontAlgn="base">
              <a:buFont typeface="Arial" panose="020B0604020202020204" pitchFamily="34" charset="0"/>
              <a:buChar char="•"/>
            </a:pPr>
            <a:endParaRPr lang="en-US" sz="1400" dirty="0"/>
          </a:p>
          <a:p>
            <a:pPr marL="342900" indent="-342900" algn="just" fontAlgn="base">
              <a:buFont typeface="Arial" panose="020B0604020202020204" pitchFamily="34" charset="0"/>
              <a:buChar char="•"/>
            </a:pPr>
            <a:endParaRPr lang="en-US" sz="1400" b="1" dirty="0"/>
          </a:p>
          <a:p>
            <a:pPr marL="342900" indent="-342900" algn="just" fontAlgn="base">
              <a:buFont typeface="Arial" panose="020B0604020202020204" pitchFamily="34" charset="0"/>
              <a:buChar char="•"/>
            </a:pPr>
            <a:endParaRPr lang="en-US" sz="1400" b="1" dirty="0"/>
          </a:p>
          <a:p>
            <a:pPr marL="342900" indent="-342900" algn="just" fontAlgn="base">
              <a:buFont typeface="Arial" panose="020B0604020202020204" pitchFamily="34" charset="0"/>
              <a:buChar char="•"/>
            </a:pPr>
            <a:endParaRPr lang="en-US" sz="1400" b="1" dirty="0"/>
          </a:p>
          <a:p>
            <a:pPr marL="342900" indent="-342900" algn="just" fontAlgn="base">
              <a:buFont typeface="Arial" panose="020B0604020202020204" pitchFamily="34" charset="0"/>
              <a:buChar char="•"/>
            </a:pPr>
            <a:endParaRPr lang="en-US" sz="1400" b="1" dirty="0"/>
          </a:p>
          <a:p>
            <a:pPr marL="342900" indent="-342900" algn="just" fontAlgn="base">
              <a:buFont typeface="Arial" panose="020B0604020202020204" pitchFamily="34" charset="0"/>
              <a:buChar char="•"/>
            </a:pPr>
            <a:endParaRPr lang="en-US" sz="1400" b="1" dirty="0"/>
          </a:p>
          <a:p>
            <a:pPr marL="342900" indent="-342900" algn="just" fontAlgn="base">
              <a:buFont typeface="Arial" panose="020B0604020202020204" pitchFamily="34" charset="0"/>
              <a:buChar char="•"/>
            </a:pPr>
            <a:endParaRPr lang="en-US" sz="1400" b="1" dirty="0"/>
          </a:p>
          <a:p>
            <a:pPr marL="342900" indent="-342900" algn="just" fontAlgn="base">
              <a:buFont typeface="Arial" panose="020B0604020202020204" pitchFamily="34" charset="0"/>
              <a:buChar char="•"/>
            </a:pPr>
            <a:endParaRPr lang="en-US" sz="1400" b="1" dirty="0"/>
          </a:p>
          <a:p>
            <a:pPr marL="342900" indent="-342900" algn="just" fontAlgn="base">
              <a:buFont typeface="Arial" panose="020B0604020202020204" pitchFamily="34" charset="0"/>
              <a:buChar char="•"/>
            </a:pPr>
            <a:endParaRPr lang="en-US" sz="1400" b="1" dirty="0"/>
          </a:p>
          <a:p>
            <a:pPr marL="342900" indent="-342900" algn="just" fontAlgn="base">
              <a:buFont typeface="Arial" panose="020B0604020202020204" pitchFamily="34" charset="0"/>
              <a:buChar char="•"/>
            </a:pPr>
            <a:endParaRPr lang="en-US" sz="1400" b="1" dirty="0"/>
          </a:p>
          <a:p>
            <a:pPr marL="342900" indent="-342900" algn="just" fontAlgn="base">
              <a:buFont typeface="Arial" panose="020B0604020202020204" pitchFamily="34" charset="0"/>
              <a:buChar char="•"/>
            </a:pPr>
            <a:endParaRPr lang="en-US" sz="1400" b="1" dirty="0"/>
          </a:p>
          <a:p>
            <a:pPr marL="342900" indent="-342900" algn="just" fontAlgn="base">
              <a:buFont typeface="Arial" panose="020B0604020202020204" pitchFamily="34" charset="0"/>
              <a:buChar char="•"/>
            </a:pPr>
            <a:r>
              <a:rPr lang="en-US" sz="1400" b="1" dirty="0"/>
              <a:t>Stratified: </a:t>
            </a:r>
            <a:r>
              <a:rPr lang="en-US" sz="1400" dirty="0"/>
              <a:t>The splitting of data into folds may be governed by criteria such as ensuring that each fold has the same proportion of observations with a given categorical value, such as the class outcome value. This is called stratified cross-validation</a:t>
            </a:r>
          </a:p>
        </p:txBody>
      </p:sp>
      <p:pic>
        <p:nvPicPr>
          <p:cNvPr id="5" name="Picture 4">
            <a:extLst>
              <a:ext uri="{FF2B5EF4-FFF2-40B4-BE49-F238E27FC236}">
                <a16:creationId xmlns:a16="http://schemas.microsoft.com/office/drawing/2014/main" id="{49F41271-6055-4298-8678-F521422FCD3A}"/>
              </a:ext>
            </a:extLst>
          </p:cNvPr>
          <p:cNvPicPr>
            <a:picLocks noChangeAspect="1"/>
          </p:cNvPicPr>
          <p:nvPr/>
        </p:nvPicPr>
        <p:blipFill>
          <a:blip r:embed="rId7"/>
          <a:stretch>
            <a:fillRect/>
          </a:stretch>
        </p:blipFill>
        <p:spPr>
          <a:xfrm>
            <a:off x="5087006" y="2992150"/>
            <a:ext cx="4502041" cy="2357452"/>
          </a:xfrm>
          <a:prstGeom prst="rect">
            <a:avLst/>
          </a:prstGeom>
        </p:spPr>
      </p:pic>
    </p:spTree>
    <p:extLst>
      <p:ext uri="{BB962C8B-B14F-4D97-AF65-F5344CB8AC3E}">
        <p14:creationId xmlns:p14="http://schemas.microsoft.com/office/powerpoint/2010/main" val="392091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91754C8-7979-4082-B15F-A5C199F37E3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591754C8-7979-4082-B15F-A5C199F37E3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AD03356-1E14-4943-82D4-5AEE1BD5F91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ABB99D90-94C1-4CDD-8BA7-B3D54ABA07CD}"/>
              </a:ext>
            </a:extLst>
          </p:cNvPr>
          <p:cNvSpPr>
            <a:spLocks noGrp="1"/>
          </p:cNvSpPr>
          <p:nvPr>
            <p:ph type="title"/>
          </p:nvPr>
        </p:nvSpPr>
        <p:spPr>
          <a:xfrm>
            <a:off x="350712" y="246437"/>
            <a:ext cx="11187113" cy="311150"/>
          </a:xfrm>
        </p:spPr>
        <p:txBody>
          <a:bodyPr/>
          <a:lstStyle/>
          <a:p>
            <a:r>
              <a:rPr lang="en-US" dirty="0"/>
              <a:t>What is the difference between k-holdout and k-fold cross validation?</a:t>
            </a:r>
          </a:p>
        </p:txBody>
      </p:sp>
      <p:sp>
        <p:nvSpPr>
          <p:cNvPr id="4" name="Footer Placeholder 3">
            <a:extLst>
              <a:ext uri="{FF2B5EF4-FFF2-40B4-BE49-F238E27FC236}">
                <a16:creationId xmlns:a16="http://schemas.microsoft.com/office/drawing/2014/main" id="{A59FA434-C5E8-4FC6-A9D4-3542E47DCA14}"/>
              </a:ext>
            </a:extLst>
          </p:cNvPr>
          <p:cNvSpPr>
            <a:spLocks noGrp="1"/>
          </p:cNvSpPr>
          <p:nvPr>
            <p:ph type="ftr" sz="quarter" idx="11"/>
          </p:nvPr>
        </p:nvSpPr>
        <p:spPr/>
        <p:txBody>
          <a:bodyPr/>
          <a:lstStyle/>
          <a:p>
            <a:r>
              <a:rPr lang="en-US"/>
              <a:t>©2018 PayPal Inc. Confidential and proprietary.</a:t>
            </a:r>
            <a:endParaRPr lang="en-GB" dirty="0"/>
          </a:p>
        </p:txBody>
      </p:sp>
      <p:sp>
        <p:nvSpPr>
          <p:cNvPr id="8" name="Rectangle 7">
            <a:extLst>
              <a:ext uri="{FF2B5EF4-FFF2-40B4-BE49-F238E27FC236}">
                <a16:creationId xmlns:a16="http://schemas.microsoft.com/office/drawing/2014/main" id="{EDE20558-AA2E-40CC-81D0-C819DBCF9A9F}"/>
              </a:ext>
            </a:extLst>
          </p:cNvPr>
          <p:cNvSpPr/>
          <p:nvPr/>
        </p:nvSpPr>
        <p:spPr>
          <a:xfrm>
            <a:off x="260324" y="557587"/>
            <a:ext cx="11820612" cy="1815882"/>
          </a:xfrm>
          <a:prstGeom prst="rect">
            <a:avLst/>
          </a:prstGeom>
        </p:spPr>
        <p:txBody>
          <a:bodyPr wrap="square">
            <a:spAutoFit/>
          </a:bodyPr>
          <a:lstStyle/>
          <a:p>
            <a:pPr marL="114300" indent="-114300" fontAlgn="base">
              <a:buClr>
                <a:srgbClr val="339966"/>
              </a:buClr>
              <a:buFontTx/>
              <a:buChar char="•"/>
              <a:defRPr/>
            </a:pPr>
            <a:r>
              <a:rPr lang="en-US" sz="1400" dirty="0"/>
              <a:t>k-fold cross-validation. In k-fold cross-validation, the original sample is randomly partitioned into k equal sized subsamples. Of the k subsamples, a single subsample is retained as the validation data for testing the model, and the remaining k − 1 subsamples are used as training data. The cross-validation process is then repeated k times (the folds), with each of the k subsamples used exactly once as the validation data.</a:t>
            </a:r>
          </a:p>
          <a:p>
            <a:pPr marL="114300" indent="-114300" fontAlgn="base">
              <a:buClr>
                <a:srgbClr val="339966"/>
              </a:buClr>
              <a:buFontTx/>
              <a:buChar char="•"/>
              <a:defRPr/>
            </a:pPr>
            <a:endParaRPr lang="en-US" sz="1400" dirty="0"/>
          </a:p>
          <a:p>
            <a:pPr marL="114300" indent="-114300" fontAlgn="base">
              <a:buClr>
                <a:srgbClr val="339966"/>
              </a:buClr>
              <a:buFontTx/>
              <a:buChar char="•"/>
              <a:defRPr/>
            </a:pPr>
            <a:r>
              <a:rPr lang="en-US" sz="1400" dirty="0"/>
              <a:t>Holdout method. This can be considered the simplest variation of k-fold cross-validation, although it does not cross-validate. We randomly assign data points to two sets d0 and d1, usually called the training set and the test set, respectively. The size of each of the sets is arbitrary although typically the test set is smaller than the training set. We then train on d0 and test on d1. In practice, holdout is applied when training set is large enough (maybe hundreds or thousands of data points), so there is no need for cross-validation</a:t>
            </a:r>
          </a:p>
        </p:txBody>
      </p:sp>
      <p:sp>
        <p:nvSpPr>
          <p:cNvPr id="9" name="Rectangle 1">
            <a:extLst>
              <a:ext uri="{FF2B5EF4-FFF2-40B4-BE49-F238E27FC236}">
                <a16:creationId xmlns:a16="http://schemas.microsoft.com/office/drawing/2014/main" id="{06AB1256-7708-4EF9-BF0C-28B81F88E7D7}"/>
              </a:ext>
            </a:extLst>
          </p:cNvPr>
          <p:cNvSpPr>
            <a:spLocks noChangeArrowheads="1"/>
          </p:cNvSpPr>
          <p:nvPr/>
        </p:nvSpPr>
        <p:spPr bwMode="auto">
          <a:xfrm>
            <a:off x="385051" y="2582912"/>
            <a:ext cx="11456237" cy="61555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42729"/>
                </a:solidFill>
                <a:effectLst/>
                <a:latin typeface="Arial" panose="020B0604020202020204" pitchFamily="34" charset="0"/>
                <a:cs typeface="Arial" panose="020B0604020202020204" pitchFamily="34" charset="0"/>
              </a:rPr>
              <a:t>Given a sample with 9 data points:</a:t>
            </a:r>
            <a:endParaRPr kumimoji="0" lang="en-US" altLang="en-US" sz="1400" b="0" i="0" u="none" strike="noStrike" cap="none" normalizeH="0" baseline="0" dirty="0">
              <a:ln>
                <a:noFill/>
              </a:ln>
              <a:solidFill>
                <a:srgbClr val="24272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42729"/>
                </a:solidFill>
                <a:effectLst/>
                <a:latin typeface="Consolas" panose="020B0609020204030204" pitchFamily="49" charset="0"/>
              </a:rPr>
              <a:t>[1,2,3,4,5,6,7,8,9]</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5B59939A-8DC0-48D8-81B8-20152D4AB998}"/>
              </a:ext>
            </a:extLst>
          </p:cNvPr>
          <p:cNvSpPr>
            <a:spLocks noChangeArrowheads="1"/>
          </p:cNvSpPr>
          <p:nvPr/>
        </p:nvSpPr>
        <p:spPr bwMode="auto">
          <a:xfrm>
            <a:off x="350712" y="3438092"/>
            <a:ext cx="4970135" cy="104644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729"/>
                </a:solidFill>
                <a:effectLst/>
                <a:latin typeface="Arial" panose="020B0604020202020204" pitchFamily="34" charset="0"/>
                <a:cs typeface="Arial" panose="020B0604020202020204" pitchFamily="34" charset="0"/>
              </a:rPr>
              <a:t>3-fold:</a:t>
            </a:r>
            <a:endParaRPr kumimoji="0" lang="en-US" altLang="en-US" sz="1200" b="0" i="0" u="none" strike="noStrike" cap="none" normalizeH="0" baseline="0" dirty="0">
              <a:ln>
                <a:noFill/>
              </a:ln>
              <a:solidFill>
                <a:srgbClr val="24272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42729"/>
                </a:solidFill>
                <a:effectLst/>
                <a:latin typeface="Consolas" panose="020B0609020204030204" pitchFamily="49" charset="0"/>
              </a:rPr>
              <a:t>validation: [1,5,7], training: [2,3,4,6,8,9]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42729"/>
                </a:solidFill>
                <a:effectLst/>
                <a:latin typeface="Consolas" panose="020B0609020204030204" pitchFamily="49" charset="0"/>
              </a:rPr>
              <a:t>validation: [2,3,6], training: [1,7,4,5,8,9]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42729"/>
                </a:solidFill>
                <a:effectLst/>
                <a:latin typeface="Consolas" panose="020B0609020204030204" pitchFamily="49" charset="0"/>
              </a:rPr>
              <a:t>validation: [4,8,9], training: [2,3,1,6,4,7]</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7D2CDE8D-9892-424F-A92C-997165B249D4}"/>
              </a:ext>
            </a:extLst>
          </p:cNvPr>
          <p:cNvSpPr>
            <a:spLocks noChangeArrowheads="1"/>
          </p:cNvSpPr>
          <p:nvPr/>
        </p:nvSpPr>
        <p:spPr bwMode="auto">
          <a:xfrm>
            <a:off x="5708583" y="3438092"/>
            <a:ext cx="6132705" cy="221599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729"/>
                </a:solidFill>
                <a:effectLst/>
                <a:latin typeface="Arial" panose="020B0604020202020204" pitchFamily="34" charset="0"/>
                <a:cs typeface="Arial" panose="020B0604020202020204" pitchFamily="34" charset="0"/>
              </a:rPr>
              <a:t>9-fold (leave-one-out gives 9 folds) :</a:t>
            </a:r>
            <a:endParaRPr kumimoji="0" lang="en-US" altLang="en-US" sz="1200" b="0" i="0" u="none" strike="noStrike" cap="none" normalizeH="0" baseline="0" dirty="0">
              <a:ln>
                <a:noFill/>
              </a:ln>
              <a:solidFill>
                <a:srgbClr val="24272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729"/>
                </a:solidFill>
                <a:effectLst/>
                <a:latin typeface="Consolas" panose="020B0609020204030204" pitchFamily="49" charset="0"/>
              </a:rPr>
              <a:t>validation: [2], training: [1,3,4,5,6,7,8,9]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729"/>
                </a:solidFill>
                <a:effectLst/>
                <a:latin typeface="Consolas" panose="020B0609020204030204" pitchFamily="49" charset="0"/>
              </a:rPr>
              <a:t>validation: [3], training: [1,2,4,5,6,7,8,9]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729"/>
                </a:solidFill>
                <a:effectLst/>
                <a:latin typeface="Consolas" panose="020B0609020204030204" pitchFamily="49" charset="0"/>
              </a:rPr>
              <a:t>validation: [5], training: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729"/>
                </a:solidFill>
                <a:effectLst/>
                <a:latin typeface="Consolas" panose="020B0609020204030204" pitchFamily="49" charset="0"/>
              </a:rPr>
              <a:t>validation: [4], training: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729"/>
                </a:solidFill>
                <a:effectLst/>
                <a:latin typeface="Consolas" panose="020B0609020204030204" pitchFamily="49" charset="0"/>
              </a:rPr>
              <a:t>validation: [6], training: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729"/>
                </a:solidFill>
                <a:effectLst/>
                <a:latin typeface="Consolas" panose="020B0609020204030204" pitchFamily="49" charset="0"/>
              </a:rPr>
              <a:t>validation: [1], training: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729"/>
                </a:solidFill>
                <a:effectLst/>
                <a:latin typeface="Consolas" panose="020B0609020204030204" pitchFamily="49" charset="0"/>
              </a:rPr>
              <a:t>validation: [7], training: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729"/>
                </a:solidFill>
                <a:effectLst/>
                <a:latin typeface="Consolas" panose="020B0609020204030204" pitchFamily="49" charset="0"/>
              </a:rPr>
              <a:t>validation: [9], training: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42729"/>
                </a:solidFill>
                <a:effectLst/>
                <a:latin typeface="Consolas" panose="020B0609020204030204" pitchFamily="49" charset="0"/>
              </a:rPr>
              <a:t>validation: [8], training: ...</a:t>
            </a:r>
            <a:r>
              <a:rPr kumimoji="0" lang="en-US" altLang="en-US" sz="12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169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051FCB2-8F3E-4CAF-A328-EFDF8010BA0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3051FCB2-8F3E-4CAF-A328-EFDF8010BA0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0C85CE4-4E68-4124-B86D-3A71A7C2D74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477F5143-0913-4C65-986D-F3AE0C186A19}"/>
              </a:ext>
            </a:extLst>
          </p:cNvPr>
          <p:cNvSpPr>
            <a:spLocks noGrp="1"/>
          </p:cNvSpPr>
          <p:nvPr>
            <p:ph type="title"/>
          </p:nvPr>
        </p:nvSpPr>
        <p:spPr>
          <a:xfrm>
            <a:off x="273818" y="167277"/>
            <a:ext cx="11187113" cy="311150"/>
          </a:xfrm>
        </p:spPr>
        <p:txBody>
          <a:bodyPr/>
          <a:lstStyle/>
          <a:p>
            <a:r>
              <a:rPr lang="en-US" dirty="0"/>
              <a:t>Training, Validation and Test datasets</a:t>
            </a:r>
          </a:p>
        </p:txBody>
      </p:sp>
      <p:sp>
        <p:nvSpPr>
          <p:cNvPr id="4" name="Footer Placeholder 3">
            <a:extLst>
              <a:ext uri="{FF2B5EF4-FFF2-40B4-BE49-F238E27FC236}">
                <a16:creationId xmlns:a16="http://schemas.microsoft.com/office/drawing/2014/main" id="{C1DE28F3-072D-4F36-BCBB-30377AF81FA1}"/>
              </a:ext>
            </a:extLst>
          </p:cNvPr>
          <p:cNvSpPr>
            <a:spLocks noGrp="1"/>
          </p:cNvSpPr>
          <p:nvPr>
            <p:ph type="ftr" sz="quarter" idx="11"/>
          </p:nvPr>
        </p:nvSpPr>
        <p:spPr/>
        <p:txBody>
          <a:bodyPr/>
          <a:lstStyle/>
          <a:p>
            <a:r>
              <a:rPr lang="en-US"/>
              <a:t>©2018 PayPal Inc. Confidential and proprietary.</a:t>
            </a:r>
            <a:endParaRPr lang="en-GB" dirty="0"/>
          </a:p>
        </p:txBody>
      </p:sp>
      <p:sp>
        <p:nvSpPr>
          <p:cNvPr id="5" name="Text Placeholder 4">
            <a:extLst>
              <a:ext uri="{FF2B5EF4-FFF2-40B4-BE49-F238E27FC236}">
                <a16:creationId xmlns:a16="http://schemas.microsoft.com/office/drawing/2014/main" id="{30CA55DD-1393-4045-B410-2FE1F3F76141}"/>
              </a:ext>
            </a:extLst>
          </p:cNvPr>
          <p:cNvSpPr>
            <a:spLocks noGrp="1"/>
          </p:cNvSpPr>
          <p:nvPr>
            <p:ph type="body" sz="quarter" idx="13"/>
          </p:nvPr>
        </p:nvSpPr>
        <p:spPr>
          <a:xfrm>
            <a:off x="272231" y="478427"/>
            <a:ext cx="11188700" cy="479425"/>
          </a:xfrm>
        </p:spPr>
        <p:txBody>
          <a:bodyPr/>
          <a:lstStyle/>
          <a:p>
            <a:r>
              <a:rPr lang="en-US" dirty="0"/>
              <a:t>Why do we need three types of dataset in modeling</a:t>
            </a:r>
          </a:p>
        </p:txBody>
      </p:sp>
      <p:sp>
        <p:nvSpPr>
          <p:cNvPr id="6" name="Rectangle 5">
            <a:extLst>
              <a:ext uri="{FF2B5EF4-FFF2-40B4-BE49-F238E27FC236}">
                <a16:creationId xmlns:a16="http://schemas.microsoft.com/office/drawing/2014/main" id="{6771A451-9F38-41BC-8615-3AD8908BF977}"/>
              </a:ext>
            </a:extLst>
          </p:cNvPr>
          <p:cNvSpPr/>
          <p:nvPr/>
        </p:nvSpPr>
        <p:spPr>
          <a:xfrm>
            <a:off x="273818" y="957852"/>
            <a:ext cx="11645951" cy="5262979"/>
          </a:xfrm>
          <a:prstGeom prst="rect">
            <a:avLst/>
          </a:prstGeom>
        </p:spPr>
        <p:txBody>
          <a:bodyPr wrap="square">
            <a:spAutoFit/>
          </a:bodyPr>
          <a:lstStyle/>
          <a:p>
            <a:pPr marL="114300" indent="-114300">
              <a:buClr>
                <a:srgbClr val="339966"/>
              </a:buClr>
              <a:buFontTx/>
              <a:buChar char="•"/>
              <a:defRPr/>
            </a:pPr>
            <a:r>
              <a:rPr lang="en-US" sz="1400" dirty="0"/>
              <a:t>The error surface will be different for different sets of data from your data set (batch learning). Therefore if you find a very good local minima for your test set data, that may not be a very good point, and may be a very bad point in the surface generated by some other set of data for the same problem. Therefore you need to compute such a model which not only finds a good weight configuration for the training set but also should be able to predict new data (which is not in the training set) with good error. In other words the network should be able to generalize the examples so that it learns the data and does not simply remembers or loads the training set by overfitting the training data.</a:t>
            </a:r>
          </a:p>
          <a:p>
            <a:pPr marL="114300" indent="-114300">
              <a:buClr>
                <a:srgbClr val="339966"/>
              </a:buClr>
              <a:buFontTx/>
              <a:buChar char="•"/>
              <a:defRPr/>
            </a:pPr>
            <a:endParaRPr lang="en-US" sz="1400" dirty="0"/>
          </a:p>
          <a:p>
            <a:pPr marL="114300" indent="-114300">
              <a:buClr>
                <a:srgbClr val="339966"/>
              </a:buClr>
              <a:buFontTx/>
              <a:buChar char="•"/>
              <a:defRPr/>
            </a:pPr>
            <a:r>
              <a:rPr lang="en-US" sz="1400" dirty="0"/>
              <a:t>The validation data set is a set of data for the function you want to learn, which you are not directly using to train the network. You are training the network with a set of data which you call the training data set. If you are using gradient based algorithm to train the network then the error surface and the gradient at some point will completely depend on the training data set thus the training data set is being directly used to adjust the weights. To make sure you don't overfit the network you need to input the validation dataset to the network and check if the error is within some range. Because the validation set is not being using directly to adjust the weights of the network, therefore a good error for the validation and also the test set indicates that the network predicts well for the train set examples, also it is expected to perform well when new example are presented to the network which was not used in the training process.</a:t>
            </a:r>
          </a:p>
          <a:p>
            <a:pPr marL="114300" indent="-114300">
              <a:buClr>
                <a:srgbClr val="339966"/>
              </a:buClr>
              <a:buFontTx/>
              <a:buChar char="•"/>
              <a:defRPr/>
            </a:pPr>
            <a:endParaRPr lang="en-US" sz="1400" dirty="0"/>
          </a:p>
          <a:p>
            <a:pPr marL="114300" indent="-114300">
              <a:buClr>
                <a:srgbClr val="339966"/>
              </a:buClr>
              <a:buFontTx/>
              <a:buChar char="•"/>
              <a:defRPr/>
            </a:pPr>
            <a:r>
              <a:rPr lang="en-US" sz="1400" dirty="0"/>
              <a:t>Early stopping is a way to stop training. There are different variations available, the main outline is, both the train and the validation set errors are monitored, the train error decreases at each iteration (backprop and brothers) and at first the validation error decreases. The training is stopped at the moment the validation error starts to rise. The weight configuration at this point indicates a model, which predicts the training data well, as well as the data which is not seen by the network . But because the validation data actually affects the weight configuration indirectly to select the weight configuration. This is where the Test set comes in. This set of data is never used in the training process. Once a model is selected based on the validation set, the test set data is applied on the network model and the error for this set is found. This error is a representative of the error which we can expect from absolutely new data for the same problem.</a:t>
            </a:r>
          </a:p>
          <a:p>
            <a:pPr marL="114300" indent="-114300">
              <a:buClr>
                <a:srgbClr val="339966"/>
              </a:buClr>
              <a:buFontTx/>
              <a:buChar char="•"/>
              <a:defRPr/>
            </a:pPr>
            <a:endParaRPr lang="en-US" sz="1400" dirty="0"/>
          </a:p>
          <a:p>
            <a:pPr marL="114300" indent="-114300">
              <a:buClr>
                <a:srgbClr val="339966"/>
              </a:buClr>
              <a:buFontTx/>
              <a:buChar char="•"/>
              <a:defRPr/>
            </a:pPr>
            <a:r>
              <a:rPr lang="en-US" sz="1400" dirty="0"/>
              <a:t>Also, in the case you do not have enough data for a validation set, you can use </a:t>
            </a:r>
            <a:r>
              <a:rPr lang="en-US" sz="1400" dirty="0">
                <a:hlinkClick r:id="rId7">
                  <a:extLst>
                    <a:ext uri="{A12FA001-AC4F-418D-AE19-62706E023703}">
                      <ahyp:hlinkClr xmlns:ahyp="http://schemas.microsoft.com/office/drawing/2018/hyperlinkcolor" val="tx"/>
                    </a:ext>
                  </a:extLst>
                </a:hlinkClick>
              </a:rPr>
              <a:t>cross validation</a:t>
            </a:r>
            <a:r>
              <a:rPr lang="en-US" sz="1400" dirty="0"/>
              <a:t> to tune the parameters as well as estimate the test error.</a:t>
            </a:r>
          </a:p>
        </p:txBody>
      </p:sp>
    </p:spTree>
    <p:extLst>
      <p:ext uri="{BB962C8B-B14F-4D97-AF65-F5344CB8AC3E}">
        <p14:creationId xmlns:p14="http://schemas.microsoft.com/office/powerpoint/2010/main" val="389984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051FCB2-8F3E-4CAF-A328-EFDF8010BA0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3051FCB2-8F3E-4CAF-A328-EFDF8010BA0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0C85CE4-4E68-4124-B86D-3A71A7C2D74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477F5143-0913-4C65-986D-F3AE0C186A19}"/>
              </a:ext>
            </a:extLst>
          </p:cNvPr>
          <p:cNvSpPr>
            <a:spLocks noGrp="1"/>
          </p:cNvSpPr>
          <p:nvPr>
            <p:ph type="title"/>
          </p:nvPr>
        </p:nvSpPr>
        <p:spPr>
          <a:xfrm>
            <a:off x="273818" y="167277"/>
            <a:ext cx="11187113" cy="311150"/>
          </a:xfrm>
        </p:spPr>
        <p:txBody>
          <a:bodyPr/>
          <a:lstStyle/>
          <a:p>
            <a:r>
              <a:rPr lang="en-US" dirty="0"/>
              <a:t>Loss Functions &amp; Cost Functions – Regression (1/3)</a:t>
            </a:r>
          </a:p>
        </p:txBody>
      </p:sp>
      <p:sp>
        <p:nvSpPr>
          <p:cNvPr id="4" name="Footer Placeholder 3">
            <a:extLst>
              <a:ext uri="{FF2B5EF4-FFF2-40B4-BE49-F238E27FC236}">
                <a16:creationId xmlns:a16="http://schemas.microsoft.com/office/drawing/2014/main" id="{C1DE28F3-072D-4F36-BCBB-30377AF81FA1}"/>
              </a:ext>
            </a:extLst>
          </p:cNvPr>
          <p:cNvSpPr>
            <a:spLocks noGrp="1"/>
          </p:cNvSpPr>
          <p:nvPr>
            <p:ph type="ftr" sz="quarter" idx="11"/>
          </p:nvPr>
        </p:nvSpPr>
        <p:spPr/>
        <p:txBody>
          <a:bodyPr/>
          <a:lstStyle/>
          <a:p>
            <a:r>
              <a:rPr lang="en-US"/>
              <a:t>©2018 PayPal Inc. Confidential and proprietary.</a:t>
            </a:r>
            <a:endParaRPr lang="en-GB" dirty="0"/>
          </a:p>
        </p:txBody>
      </p:sp>
      <p:sp>
        <p:nvSpPr>
          <p:cNvPr id="5" name="Text Placeholder 4">
            <a:extLst>
              <a:ext uri="{FF2B5EF4-FFF2-40B4-BE49-F238E27FC236}">
                <a16:creationId xmlns:a16="http://schemas.microsoft.com/office/drawing/2014/main" id="{30CA55DD-1393-4045-B410-2FE1F3F76141}"/>
              </a:ext>
            </a:extLst>
          </p:cNvPr>
          <p:cNvSpPr>
            <a:spLocks noGrp="1"/>
          </p:cNvSpPr>
          <p:nvPr>
            <p:ph type="body" sz="quarter" idx="13"/>
          </p:nvPr>
        </p:nvSpPr>
        <p:spPr>
          <a:xfrm>
            <a:off x="272231" y="478427"/>
            <a:ext cx="11188700" cy="425463"/>
          </a:xfrm>
        </p:spPr>
        <p:txBody>
          <a:bodyPr/>
          <a:lstStyle/>
          <a:p>
            <a:r>
              <a:rPr lang="en-US" dirty="0"/>
              <a:t>What is Loss function in machine learning</a:t>
            </a:r>
          </a:p>
        </p:txBody>
      </p:sp>
      <p:pic>
        <p:nvPicPr>
          <p:cNvPr id="10" name="Picture 9">
            <a:extLst>
              <a:ext uri="{FF2B5EF4-FFF2-40B4-BE49-F238E27FC236}">
                <a16:creationId xmlns:a16="http://schemas.microsoft.com/office/drawing/2014/main" id="{447DBD22-C780-4B6D-94DB-647583288C67}"/>
              </a:ext>
            </a:extLst>
          </p:cNvPr>
          <p:cNvPicPr>
            <a:picLocks noChangeAspect="1"/>
          </p:cNvPicPr>
          <p:nvPr/>
        </p:nvPicPr>
        <p:blipFill>
          <a:blip r:embed="rId7"/>
          <a:stretch>
            <a:fillRect/>
          </a:stretch>
        </p:blipFill>
        <p:spPr>
          <a:xfrm>
            <a:off x="5290809" y="1729993"/>
            <a:ext cx="790575" cy="609600"/>
          </a:xfrm>
          <a:prstGeom prst="rect">
            <a:avLst/>
          </a:prstGeom>
        </p:spPr>
      </p:pic>
      <p:sp>
        <p:nvSpPr>
          <p:cNvPr id="11" name="TextBox 10">
            <a:extLst>
              <a:ext uri="{FF2B5EF4-FFF2-40B4-BE49-F238E27FC236}">
                <a16:creationId xmlns:a16="http://schemas.microsoft.com/office/drawing/2014/main" id="{627362F3-6F66-4D12-8449-10AB2AF0CD48}"/>
              </a:ext>
            </a:extLst>
          </p:cNvPr>
          <p:cNvSpPr txBox="1"/>
          <p:nvPr/>
        </p:nvSpPr>
        <p:spPr>
          <a:xfrm>
            <a:off x="7889327" y="1973313"/>
            <a:ext cx="1922408" cy="246221"/>
          </a:xfrm>
          <a:prstGeom prst="rect">
            <a:avLst/>
          </a:prstGeom>
          <a:noFill/>
        </p:spPr>
        <p:txBody>
          <a:bodyPr wrap="square" lIns="0" tIns="0" rIns="0" bIns="0" rtlCol="0">
            <a:spAutoFit/>
          </a:bodyPr>
          <a:lstStyle/>
          <a:p>
            <a:pPr algn="ctr"/>
            <a:r>
              <a:rPr lang="en-US" sz="1600" b="1" i="1" dirty="0"/>
              <a:t>Predictive value of Y</a:t>
            </a:r>
          </a:p>
        </p:txBody>
      </p:sp>
      <p:sp>
        <p:nvSpPr>
          <p:cNvPr id="12" name="Rectangle 11">
            <a:extLst>
              <a:ext uri="{FF2B5EF4-FFF2-40B4-BE49-F238E27FC236}">
                <a16:creationId xmlns:a16="http://schemas.microsoft.com/office/drawing/2014/main" id="{C3FCB221-0EA6-40DF-BE3F-47060AD27AC0}"/>
              </a:ext>
            </a:extLst>
          </p:cNvPr>
          <p:cNvSpPr/>
          <p:nvPr/>
        </p:nvSpPr>
        <p:spPr>
          <a:xfrm>
            <a:off x="1965435" y="1304530"/>
            <a:ext cx="10079420" cy="369332"/>
          </a:xfrm>
          <a:prstGeom prst="rect">
            <a:avLst/>
          </a:prstGeom>
        </p:spPr>
        <p:txBody>
          <a:bodyPr wrap="square">
            <a:spAutoFit/>
          </a:bodyPr>
          <a:lstStyle/>
          <a:p>
            <a:pPr fontAlgn="base">
              <a:buClr>
                <a:srgbClr val="339966"/>
              </a:buClr>
              <a:defRPr/>
            </a:pPr>
            <a:r>
              <a:rPr lang="en-US" b="1" dirty="0"/>
              <a:t>To know an estimation of how far are we from our desired solution a loss function is used</a:t>
            </a:r>
          </a:p>
        </p:txBody>
      </p:sp>
      <p:pic>
        <p:nvPicPr>
          <p:cNvPr id="13" name="Picture 12">
            <a:extLst>
              <a:ext uri="{FF2B5EF4-FFF2-40B4-BE49-F238E27FC236}">
                <a16:creationId xmlns:a16="http://schemas.microsoft.com/office/drawing/2014/main" id="{4749054C-71FE-4D92-99A8-634EB644941B}"/>
              </a:ext>
            </a:extLst>
          </p:cNvPr>
          <p:cNvPicPr>
            <a:picLocks noChangeAspect="1"/>
          </p:cNvPicPr>
          <p:nvPr/>
        </p:nvPicPr>
        <p:blipFill>
          <a:blip r:embed="rId8"/>
          <a:stretch>
            <a:fillRect/>
          </a:stretch>
        </p:blipFill>
        <p:spPr>
          <a:xfrm>
            <a:off x="2380265" y="1926142"/>
            <a:ext cx="352425" cy="400050"/>
          </a:xfrm>
          <a:prstGeom prst="rect">
            <a:avLst/>
          </a:prstGeom>
        </p:spPr>
      </p:pic>
      <p:sp>
        <p:nvSpPr>
          <p:cNvPr id="14" name="TextBox 13">
            <a:extLst>
              <a:ext uri="{FF2B5EF4-FFF2-40B4-BE49-F238E27FC236}">
                <a16:creationId xmlns:a16="http://schemas.microsoft.com/office/drawing/2014/main" id="{F702A33D-9748-4B41-AC47-A47298BD4C93}"/>
              </a:ext>
            </a:extLst>
          </p:cNvPr>
          <p:cNvSpPr txBox="1"/>
          <p:nvPr/>
        </p:nvSpPr>
        <p:spPr>
          <a:xfrm>
            <a:off x="2732690" y="1978818"/>
            <a:ext cx="1922408" cy="246221"/>
          </a:xfrm>
          <a:prstGeom prst="rect">
            <a:avLst/>
          </a:prstGeom>
          <a:noFill/>
        </p:spPr>
        <p:txBody>
          <a:bodyPr wrap="square" lIns="0" tIns="0" rIns="0" bIns="0" rtlCol="0">
            <a:spAutoFit/>
          </a:bodyPr>
          <a:lstStyle/>
          <a:p>
            <a:pPr algn="ctr"/>
            <a:r>
              <a:rPr lang="en-US" sz="1600" b="1" i="1" dirty="0"/>
              <a:t>Actual value of Y</a:t>
            </a:r>
          </a:p>
        </p:txBody>
      </p:sp>
      <p:sp>
        <p:nvSpPr>
          <p:cNvPr id="15" name="Rectangle 14">
            <a:extLst>
              <a:ext uri="{FF2B5EF4-FFF2-40B4-BE49-F238E27FC236}">
                <a16:creationId xmlns:a16="http://schemas.microsoft.com/office/drawing/2014/main" id="{3EC1FBCB-D8D9-41A3-96B4-3997594D0201}"/>
              </a:ext>
            </a:extLst>
          </p:cNvPr>
          <p:cNvSpPr/>
          <p:nvPr/>
        </p:nvSpPr>
        <p:spPr>
          <a:xfrm>
            <a:off x="104064" y="1292182"/>
            <a:ext cx="2065565" cy="400110"/>
          </a:xfrm>
          <a:prstGeom prst="rect">
            <a:avLst/>
          </a:prstGeom>
        </p:spPr>
        <p:txBody>
          <a:bodyPr wrap="none">
            <a:spAutoFit/>
          </a:bodyPr>
          <a:lstStyle/>
          <a:p>
            <a:r>
              <a:rPr lang="en-US" sz="2000" b="1" i="1" u="sng" dirty="0">
                <a:solidFill>
                  <a:schemeClr val="accent1"/>
                </a:solidFill>
              </a:rPr>
              <a:t>Loss Function -</a:t>
            </a:r>
            <a:r>
              <a:rPr lang="en-US" b="1" i="1" u="sng" dirty="0">
                <a:solidFill>
                  <a:schemeClr val="accent1"/>
                </a:solidFill>
              </a:rPr>
              <a:t> </a:t>
            </a:r>
            <a:endParaRPr lang="en-US" dirty="0"/>
          </a:p>
        </p:txBody>
      </p:sp>
      <p:sp>
        <p:nvSpPr>
          <p:cNvPr id="17" name="Rectangle 16">
            <a:extLst>
              <a:ext uri="{FF2B5EF4-FFF2-40B4-BE49-F238E27FC236}">
                <a16:creationId xmlns:a16="http://schemas.microsoft.com/office/drawing/2014/main" id="{F38FFC1D-8D0A-417D-9F5E-0AD049CD924B}"/>
              </a:ext>
            </a:extLst>
          </p:cNvPr>
          <p:cNvSpPr/>
          <p:nvPr/>
        </p:nvSpPr>
        <p:spPr>
          <a:xfrm>
            <a:off x="272231" y="2591873"/>
            <a:ext cx="11583438" cy="646331"/>
          </a:xfrm>
          <a:prstGeom prst="rect">
            <a:avLst/>
          </a:prstGeom>
        </p:spPr>
        <p:txBody>
          <a:bodyPr wrap="square">
            <a:spAutoFit/>
          </a:bodyPr>
          <a:lstStyle/>
          <a:p>
            <a:r>
              <a:rPr lang="en-US" b="1" i="1" u="sng" dirty="0">
                <a:solidFill>
                  <a:schemeClr val="accent1"/>
                </a:solidFill>
              </a:rPr>
              <a:t>Mean Squared Error </a:t>
            </a:r>
            <a:r>
              <a:rPr lang="en-US" b="1" dirty="0"/>
              <a:t>is chosen as loss function for regression problems and </a:t>
            </a:r>
            <a:r>
              <a:rPr lang="en-US" b="1" i="1" u="sng" dirty="0">
                <a:solidFill>
                  <a:schemeClr val="accent1"/>
                </a:solidFill>
              </a:rPr>
              <a:t>cross entropy</a:t>
            </a:r>
            <a:r>
              <a:rPr lang="en-US" b="1" dirty="0"/>
              <a:t> for classification problems</a:t>
            </a:r>
          </a:p>
        </p:txBody>
      </p:sp>
      <p:pic>
        <p:nvPicPr>
          <p:cNvPr id="18" name="Picture 17">
            <a:extLst>
              <a:ext uri="{FF2B5EF4-FFF2-40B4-BE49-F238E27FC236}">
                <a16:creationId xmlns:a16="http://schemas.microsoft.com/office/drawing/2014/main" id="{92DDDABD-976F-475F-A717-27135ADA757B}"/>
              </a:ext>
            </a:extLst>
          </p:cNvPr>
          <p:cNvPicPr>
            <a:picLocks noChangeAspect="1"/>
          </p:cNvPicPr>
          <p:nvPr/>
        </p:nvPicPr>
        <p:blipFill>
          <a:blip r:embed="rId9"/>
          <a:stretch>
            <a:fillRect/>
          </a:stretch>
        </p:blipFill>
        <p:spPr>
          <a:xfrm>
            <a:off x="3904921" y="3058578"/>
            <a:ext cx="2771775" cy="419100"/>
          </a:xfrm>
          <a:prstGeom prst="rect">
            <a:avLst/>
          </a:prstGeom>
        </p:spPr>
      </p:pic>
      <p:sp>
        <p:nvSpPr>
          <p:cNvPr id="19" name="Rectangle 18">
            <a:extLst>
              <a:ext uri="{FF2B5EF4-FFF2-40B4-BE49-F238E27FC236}">
                <a16:creationId xmlns:a16="http://schemas.microsoft.com/office/drawing/2014/main" id="{42476B82-37CF-43A2-99BB-4BDA25C000BD}"/>
              </a:ext>
            </a:extLst>
          </p:cNvPr>
          <p:cNvSpPr/>
          <p:nvPr/>
        </p:nvSpPr>
        <p:spPr>
          <a:xfrm>
            <a:off x="272230" y="3662174"/>
            <a:ext cx="11688541" cy="369332"/>
          </a:xfrm>
          <a:prstGeom prst="rect">
            <a:avLst/>
          </a:prstGeom>
        </p:spPr>
        <p:txBody>
          <a:bodyPr wrap="square">
            <a:spAutoFit/>
          </a:bodyPr>
          <a:lstStyle/>
          <a:p>
            <a:r>
              <a:rPr lang="en-US" b="1" dirty="0"/>
              <a:t>Loss function is calculated for the entire training dataset and their </a:t>
            </a:r>
            <a:r>
              <a:rPr lang="en-US" i="1" u="sng" dirty="0">
                <a:solidFill>
                  <a:schemeClr val="accent1"/>
                </a:solidFill>
              </a:rPr>
              <a:t>average</a:t>
            </a:r>
            <a:r>
              <a:rPr lang="en-US" b="1" dirty="0"/>
              <a:t> is called the </a:t>
            </a:r>
            <a:r>
              <a:rPr lang="en-US" i="1" u="sng" dirty="0">
                <a:solidFill>
                  <a:schemeClr val="accent1"/>
                </a:solidFill>
              </a:rPr>
              <a:t>Cost function</a:t>
            </a:r>
            <a:r>
              <a:rPr lang="en-US" b="1" dirty="0"/>
              <a:t> C</a:t>
            </a:r>
          </a:p>
        </p:txBody>
      </p:sp>
      <p:pic>
        <p:nvPicPr>
          <p:cNvPr id="20" name="Picture 19">
            <a:extLst>
              <a:ext uri="{FF2B5EF4-FFF2-40B4-BE49-F238E27FC236}">
                <a16:creationId xmlns:a16="http://schemas.microsoft.com/office/drawing/2014/main" id="{5BBA4DE9-6A38-423C-94C1-EDDF13512A67}"/>
              </a:ext>
            </a:extLst>
          </p:cNvPr>
          <p:cNvPicPr>
            <a:picLocks noChangeAspect="1"/>
          </p:cNvPicPr>
          <p:nvPr/>
        </p:nvPicPr>
        <p:blipFill>
          <a:blip r:embed="rId10"/>
          <a:stretch>
            <a:fillRect/>
          </a:stretch>
        </p:blipFill>
        <p:spPr>
          <a:xfrm>
            <a:off x="3693895" y="4162514"/>
            <a:ext cx="3453140" cy="737229"/>
          </a:xfrm>
          <a:prstGeom prst="rect">
            <a:avLst/>
          </a:prstGeom>
        </p:spPr>
      </p:pic>
      <p:sp>
        <p:nvSpPr>
          <p:cNvPr id="21" name="Rectangle 20">
            <a:extLst>
              <a:ext uri="{FF2B5EF4-FFF2-40B4-BE49-F238E27FC236}">
                <a16:creationId xmlns:a16="http://schemas.microsoft.com/office/drawing/2014/main" id="{BF59A0DD-AE3D-425F-9432-8E5E23189416}"/>
              </a:ext>
            </a:extLst>
          </p:cNvPr>
          <p:cNvSpPr/>
          <p:nvPr/>
        </p:nvSpPr>
        <p:spPr>
          <a:xfrm>
            <a:off x="272230" y="5099248"/>
            <a:ext cx="11688541" cy="738664"/>
          </a:xfrm>
          <a:prstGeom prst="rect">
            <a:avLst/>
          </a:prstGeom>
        </p:spPr>
        <p:txBody>
          <a:bodyPr wrap="square">
            <a:spAutoFit/>
          </a:bodyPr>
          <a:lstStyle/>
          <a:p>
            <a:r>
              <a:rPr lang="en-US" sz="1400" dirty="0"/>
              <a:t>In order to find the best weights and bias for our Model, we need to know how the cost function changes in relation to weights and bias. </a:t>
            </a:r>
            <a:r>
              <a:rPr lang="en-US" sz="1400" b="1" i="1" dirty="0"/>
              <a:t>This is done with the help the </a:t>
            </a:r>
            <a:r>
              <a:rPr lang="en-US" sz="1400" b="1" i="1" u="sng" dirty="0">
                <a:solidFill>
                  <a:schemeClr val="accent1"/>
                </a:solidFill>
              </a:rPr>
              <a:t>gradients (rate of change) </a:t>
            </a:r>
            <a:r>
              <a:rPr lang="en-US" sz="1400" b="1" i="1" dirty="0"/>
              <a:t>— how one quantity changes in relation to another quantity. In our case, we need to find the gradient of the cost function with respect to the weights and bias</a:t>
            </a:r>
          </a:p>
        </p:txBody>
      </p:sp>
      <p:sp>
        <p:nvSpPr>
          <p:cNvPr id="22" name="Rectangle 21">
            <a:extLst>
              <a:ext uri="{FF2B5EF4-FFF2-40B4-BE49-F238E27FC236}">
                <a16:creationId xmlns:a16="http://schemas.microsoft.com/office/drawing/2014/main" id="{E8E8515D-144B-4641-B36E-B354C89908E1}"/>
              </a:ext>
            </a:extLst>
          </p:cNvPr>
          <p:cNvSpPr/>
          <p:nvPr/>
        </p:nvSpPr>
        <p:spPr>
          <a:xfrm>
            <a:off x="6063950" y="1835803"/>
            <a:ext cx="1159292" cy="461665"/>
          </a:xfrm>
          <a:prstGeom prst="rect">
            <a:avLst/>
          </a:prstGeom>
        </p:spPr>
        <p:txBody>
          <a:bodyPr wrap="none">
            <a:spAutoFit/>
          </a:bodyPr>
          <a:lstStyle/>
          <a:p>
            <a:r>
              <a:rPr lang="en-US" sz="2400" b="1" dirty="0"/>
              <a:t>mx + b</a:t>
            </a:r>
          </a:p>
        </p:txBody>
      </p:sp>
    </p:spTree>
    <p:extLst>
      <p:ext uri="{BB962C8B-B14F-4D97-AF65-F5344CB8AC3E}">
        <p14:creationId xmlns:p14="http://schemas.microsoft.com/office/powerpoint/2010/main" val="391734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051FCB2-8F3E-4CAF-A328-EFDF8010BA0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3051FCB2-8F3E-4CAF-A328-EFDF8010BA0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0C85CE4-4E68-4124-B86D-3A71A7C2D74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46" name="Picture 45">
            <a:extLst>
              <a:ext uri="{FF2B5EF4-FFF2-40B4-BE49-F238E27FC236}">
                <a16:creationId xmlns:a16="http://schemas.microsoft.com/office/drawing/2014/main" id="{F1E9BFC8-CAB9-4D30-89D0-26DD783FECD7}"/>
              </a:ext>
            </a:extLst>
          </p:cNvPr>
          <p:cNvPicPr>
            <a:picLocks noChangeAspect="1"/>
          </p:cNvPicPr>
          <p:nvPr/>
        </p:nvPicPr>
        <p:blipFill>
          <a:blip r:embed="rId7"/>
          <a:stretch>
            <a:fillRect/>
          </a:stretch>
        </p:blipFill>
        <p:spPr>
          <a:xfrm>
            <a:off x="3674341" y="3318311"/>
            <a:ext cx="4400550" cy="1352550"/>
          </a:xfrm>
          <a:prstGeom prst="rect">
            <a:avLst/>
          </a:prstGeom>
        </p:spPr>
      </p:pic>
      <p:sp>
        <p:nvSpPr>
          <p:cNvPr id="2" name="Title 1">
            <a:extLst>
              <a:ext uri="{FF2B5EF4-FFF2-40B4-BE49-F238E27FC236}">
                <a16:creationId xmlns:a16="http://schemas.microsoft.com/office/drawing/2014/main" id="{477F5143-0913-4C65-986D-F3AE0C186A19}"/>
              </a:ext>
            </a:extLst>
          </p:cNvPr>
          <p:cNvSpPr>
            <a:spLocks noGrp="1"/>
          </p:cNvSpPr>
          <p:nvPr>
            <p:ph type="title"/>
          </p:nvPr>
        </p:nvSpPr>
        <p:spPr>
          <a:xfrm>
            <a:off x="273818" y="167277"/>
            <a:ext cx="11187113" cy="311150"/>
          </a:xfrm>
        </p:spPr>
        <p:txBody>
          <a:bodyPr/>
          <a:lstStyle/>
          <a:p>
            <a:r>
              <a:rPr lang="en-US" dirty="0"/>
              <a:t>Loss Functions &amp; Cost Functions - Regression (2/3)</a:t>
            </a:r>
          </a:p>
        </p:txBody>
      </p:sp>
      <p:sp>
        <p:nvSpPr>
          <p:cNvPr id="4" name="Footer Placeholder 3">
            <a:extLst>
              <a:ext uri="{FF2B5EF4-FFF2-40B4-BE49-F238E27FC236}">
                <a16:creationId xmlns:a16="http://schemas.microsoft.com/office/drawing/2014/main" id="{C1DE28F3-072D-4F36-BCBB-30377AF81FA1}"/>
              </a:ext>
            </a:extLst>
          </p:cNvPr>
          <p:cNvSpPr>
            <a:spLocks noGrp="1"/>
          </p:cNvSpPr>
          <p:nvPr>
            <p:ph type="ftr" sz="quarter" idx="11"/>
          </p:nvPr>
        </p:nvSpPr>
        <p:spPr/>
        <p:txBody>
          <a:bodyPr/>
          <a:lstStyle/>
          <a:p>
            <a:r>
              <a:rPr lang="en-US" dirty="0"/>
              <a:t>©2018 PayPal Inc. Confidential and proprietary.</a:t>
            </a:r>
            <a:endParaRPr lang="en-GB" dirty="0"/>
          </a:p>
        </p:txBody>
      </p:sp>
      <p:sp>
        <p:nvSpPr>
          <p:cNvPr id="22" name="Rectangle 21">
            <a:extLst>
              <a:ext uri="{FF2B5EF4-FFF2-40B4-BE49-F238E27FC236}">
                <a16:creationId xmlns:a16="http://schemas.microsoft.com/office/drawing/2014/main" id="{F9F271B8-F2CC-4182-858B-F62090405689}"/>
              </a:ext>
            </a:extLst>
          </p:cNvPr>
          <p:cNvSpPr/>
          <p:nvPr/>
        </p:nvSpPr>
        <p:spPr>
          <a:xfrm>
            <a:off x="188147" y="882279"/>
            <a:ext cx="2475358" cy="400110"/>
          </a:xfrm>
          <a:prstGeom prst="rect">
            <a:avLst/>
          </a:prstGeom>
        </p:spPr>
        <p:txBody>
          <a:bodyPr wrap="none">
            <a:spAutoFit/>
          </a:bodyPr>
          <a:lstStyle/>
          <a:p>
            <a:r>
              <a:rPr lang="en-US" sz="2000" b="1" i="1" u="sng" dirty="0">
                <a:solidFill>
                  <a:schemeClr val="accent1"/>
                </a:solidFill>
              </a:rPr>
              <a:t>Gradient Descent -</a:t>
            </a:r>
            <a:r>
              <a:rPr lang="en-US" b="1" i="1" u="sng" dirty="0">
                <a:solidFill>
                  <a:schemeClr val="accent1"/>
                </a:solidFill>
              </a:rPr>
              <a:t> </a:t>
            </a:r>
            <a:endParaRPr lang="en-US" dirty="0"/>
          </a:p>
        </p:txBody>
      </p:sp>
      <p:sp>
        <p:nvSpPr>
          <p:cNvPr id="23" name="Rectangle 22">
            <a:extLst>
              <a:ext uri="{FF2B5EF4-FFF2-40B4-BE49-F238E27FC236}">
                <a16:creationId xmlns:a16="http://schemas.microsoft.com/office/drawing/2014/main" id="{BC4FD518-09C3-43FB-A03D-58C7605C094E}"/>
              </a:ext>
            </a:extLst>
          </p:cNvPr>
          <p:cNvSpPr/>
          <p:nvPr/>
        </p:nvSpPr>
        <p:spPr>
          <a:xfrm>
            <a:off x="2594732" y="913809"/>
            <a:ext cx="9376551" cy="338554"/>
          </a:xfrm>
          <a:prstGeom prst="rect">
            <a:avLst/>
          </a:prstGeom>
        </p:spPr>
        <p:txBody>
          <a:bodyPr wrap="square">
            <a:spAutoFit/>
          </a:bodyPr>
          <a:lstStyle/>
          <a:p>
            <a:r>
              <a:rPr lang="en-US" sz="1600" dirty="0"/>
              <a:t>To minimize MSE we use Gradient Descent to calculate the gradient of our cost function</a:t>
            </a:r>
          </a:p>
        </p:txBody>
      </p:sp>
      <p:sp>
        <p:nvSpPr>
          <p:cNvPr id="25" name="Rectangle 24">
            <a:extLst>
              <a:ext uri="{FF2B5EF4-FFF2-40B4-BE49-F238E27FC236}">
                <a16:creationId xmlns:a16="http://schemas.microsoft.com/office/drawing/2014/main" id="{D13E7F08-C0E0-4BE1-9802-56166B62AA51}"/>
              </a:ext>
            </a:extLst>
          </p:cNvPr>
          <p:cNvSpPr/>
          <p:nvPr/>
        </p:nvSpPr>
        <p:spPr>
          <a:xfrm>
            <a:off x="219677" y="1561663"/>
            <a:ext cx="1042273" cy="400110"/>
          </a:xfrm>
          <a:prstGeom prst="rect">
            <a:avLst/>
          </a:prstGeom>
        </p:spPr>
        <p:txBody>
          <a:bodyPr wrap="none">
            <a:spAutoFit/>
          </a:bodyPr>
          <a:lstStyle/>
          <a:p>
            <a:r>
              <a:rPr lang="en-US" sz="2000" b="1" i="1" u="sng" dirty="0">
                <a:solidFill>
                  <a:schemeClr val="accent1"/>
                </a:solidFill>
              </a:rPr>
              <a:t>Math -</a:t>
            </a:r>
            <a:r>
              <a:rPr lang="en-US" b="1" i="1" u="sng" dirty="0">
                <a:solidFill>
                  <a:schemeClr val="accent1"/>
                </a:solidFill>
              </a:rPr>
              <a:t> </a:t>
            </a:r>
            <a:endParaRPr lang="en-US" dirty="0"/>
          </a:p>
        </p:txBody>
      </p:sp>
      <p:sp>
        <p:nvSpPr>
          <p:cNvPr id="30" name="Rectangle 29">
            <a:extLst>
              <a:ext uri="{FF2B5EF4-FFF2-40B4-BE49-F238E27FC236}">
                <a16:creationId xmlns:a16="http://schemas.microsoft.com/office/drawing/2014/main" id="{4044D8FF-FE4A-42EA-B201-25C64571F0BC}"/>
              </a:ext>
            </a:extLst>
          </p:cNvPr>
          <p:cNvSpPr/>
          <p:nvPr/>
        </p:nvSpPr>
        <p:spPr>
          <a:xfrm>
            <a:off x="3255556" y="1822338"/>
            <a:ext cx="466410" cy="461665"/>
          </a:xfrm>
          <a:prstGeom prst="rect">
            <a:avLst/>
          </a:prstGeom>
        </p:spPr>
        <p:txBody>
          <a:bodyPr wrap="square">
            <a:spAutoFit/>
          </a:bodyPr>
          <a:lstStyle/>
          <a:p>
            <a:r>
              <a:rPr lang="pt-BR" sz="2400" dirty="0"/>
              <a:t>C</a:t>
            </a:r>
            <a:endParaRPr lang="en-US" sz="2400" dirty="0"/>
          </a:p>
        </p:txBody>
      </p:sp>
      <p:sp>
        <p:nvSpPr>
          <p:cNvPr id="34" name="Rectangle 33">
            <a:extLst>
              <a:ext uri="{FF2B5EF4-FFF2-40B4-BE49-F238E27FC236}">
                <a16:creationId xmlns:a16="http://schemas.microsoft.com/office/drawing/2014/main" id="{40A7530E-24F2-460A-8E0D-8F6FB4D5A950}"/>
              </a:ext>
            </a:extLst>
          </p:cNvPr>
          <p:cNvSpPr/>
          <p:nvPr/>
        </p:nvSpPr>
        <p:spPr>
          <a:xfrm>
            <a:off x="219677" y="2447666"/>
            <a:ext cx="11697465" cy="830997"/>
          </a:xfrm>
          <a:prstGeom prst="rect">
            <a:avLst/>
          </a:prstGeom>
        </p:spPr>
        <p:txBody>
          <a:bodyPr wrap="square">
            <a:spAutoFit/>
          </a:bodyPr>
          <a:lstStyle/>
          <a:p>
            <a:r>
              <a:rPr lang="en-US" sz="1400" dirty="0"/>
              <a:t>There are two parameters (coefficients) in our cost function we can control: weight m and bias b. Since we need to consider the impact each one has on the final prediction, we use partial derivatives. To find the partial derivatives, we use the Chain rule. We need the chain rule because </a:t>
            </a:r>
            <a:r>
              <a:rPr lang="en-US" sz="1600" dirty="0"/>
              <a:t>(y−(mx + b))</a:t>
            </a:r>
            <a:r>
              <a:rPr lang="en-US" sz="1600" baseline="30000" dirty="0"/>
              <a:t>2</a:t>
            </a:r>
            <a:r>
              <a:rPr lang="en-US" sz="1400" dirty="0"/>
              <a:t>  is really 2 nested functions: the inner function </a:t>
            </a:r>
            <a:r>
              <a:rPr lang="en-US" dirty="0"/>
              <a:t>y − (mx + b) </a:t>
            </a:r>
            <a:r>
              <a:rPr lang="en-US" sz="1400" dirty="0"/>
              <a:t>and the outer function </a:t>
            </a:r>
            <a:r>
              <a:rPr lang="en-US" dirty="0"/>
              <a:t>x</a:t>
            </a:r>
            <a:r>
              <a:rPr lang="en-US" baseline="30000" dirty="0"/>
              <a:t>2</a:t>
            </a:r>
            <a:r>
              <a:rPr lang="en-US" sz="1400" dirty="0"/>
              <a:t>.</a:t>
            </a:r>
          </a:p>
        </p:txBody>
      </p:sp>
      <p:pic>
        <p:nvPicPr>
          <p:cNvPr id="41" name="Picture 40">
            <a:extLst>
              <a:ext uri="{FF2B5EF4-FFF2-40B4-BE49-F238E27FC236}">
                <a16:creationId xmlns:a16="http://schemas.microsoft.com/office/drawing/2014/main" id="{01812FCD-4593-438B-936E-275B706036B7}"/>
              </a:ext>
            </a:extLst>
          </p:cNvPr>
          <p:cNvPicPr>
            <a:picLocks noChangeAspect="1"/>
          </p:cNvPicPr>
          <p:nvPr/>
        </p:nvPicPr>
        <p:blipFill>
          <a:blip r:embed="rId8"/>
          <a:stretch>
            <a:fillRect/>
          </a:stretch>
        </p:blipFill>
        <p:spPr>
          <a:xfrm>
            <a:off x="3721966" y="1526274"/>
            <a:ext cx="4305300" cy="962025"/>
          </a:xfrm>
          <a:prstGeom prst="rect">
            <a:avLst/>
          </a:prstGeom>
        </p:spPr>
      </p:pic>
      <p:sp>
        <p:nvSpPr>
          <p:cNvPr id="42" name="Text Placeholder 4">
            <a:extLst>
              <a:ext uri="{FF2B5EF4-FFF2-40B4-BE49-F238E27FC236}">
                <a16:creationId xmlns:a16="http://schemas.microsoft.com/office/drawing/2014/main" id="{5B73A48C-B8EA-4555-B43F-CEEAAC0E545E}"/>
              </a:ext>
            </a:extLst>
          </p:cNvPr>
          <p:cNvSpPr>
            <a:spLocks noGrp="1"/>
          </p:cNvSpPr>
          <p:nvPr>
            <p:ph type="body" sz="quarter" idx="13"/>
          </p:nvPr>
        </p:nvSpPr>
        <p:spPr>
          <a:xfrm>
            <a:off x="272231" y="447946"/>
            <a:ext cx="11188700" cy="425463"/>
          </a:xfrm>
        </p:spPr>
        <p:txBody>
          <a:bodyPr/>
          <a:lstStyle/>
          <a:p>
            <a:r>
              <a:rPr lang="en-US" dirty="0"/>
              <a:t>Loss function in Linear Regression</a:t>
            </a:r>
          </a:p>
        </p:txBody>
      </p:sp>
      <p:sp>
        <p:nvSpPr>
          <p:cNvPr id="43" name="Rectangle 42">
            <a:extLst>
              <a:ext uri="{FF2B5EF4-FFF2-40B4-BE49-F238E27FC236}">
                <a16:creationId xmlns:a16="http://schemas.microsoft.com/office/drawing/2014/main" id="{63D287E3-D9E7-4ED9-B2CE-23F91CD3CD92}"/>
              </a:ext>
            </a:extLst>
          </p:cNvPr>
          <p:cNvSpPr/>
          <p:nvPr/>
        </p:nvSpPr>
        <p:spPr>
          <a:xfrm>
            <a:off x="211798" y="4702673"/>
            <a:ext cx="11906632" cy="1646605"/>
          </a:xfrm>
          <a:prstGeom prst="rect">
            <a:avLst/>
          </a:prstGeom>
        </p:spPr>
        <p:txBody>
          <a:bodyPr wrap="square">
            <a:spAutoFit/>
          </a:bodyPr>
          <a:lstStyle/>
          <a:p>
            <a:pPr>
              <a:spcBef>
                <a:spcPts val="600"/>
              </a:spcBef>
            </a:pPr>
            <a:r>
              <a:rPr lang="en-US" sz="1600" dirty="0"/>
              <a:t>To solve for the gradient, we iterate through our data points using our new weight and bias values and take the average of the partial derivatives. The resulting gradient tells us the slope of our cost function at our current position (i.e. weight and bias) and the direction we should update to reduce our cost function (we move in the direction opposite the gradient). The size of our update is controlled by the learning rate.</a:t>
            </a:r>
          </a:p>
          <a:p>
            <a:pPr>
              <a:spcBef>
                <a:spcPts val="600"/>
              </a:spcBef>
            </a:pPr>
            <a:r>
              <a:rPr lang="en-US" sz="1600" dirty="0"/>
              <a:t>Before training we need to initialize our weights (set default values), set our hyperparameters (learning rate and number of iterations), and prepare to log our progress over each iteration</a:t>
            </a:r>
          </a:p>
        </p:txBody>
      </p:sp>
      <p:sp>
        <p:nvSpPr>
          <p:cNvPr id="44" name="Rectangle 43">
            <a:extLst>
              <a:ext uri="{FF2B5EF4-FFF2-40B4-BE49-F238E27FC236}">
                <a16:creationId xmlns:a16="http://schemas.microsoft.com/office/drawing/2014/main" id="{3EAE8EF6-B6D2-488D-AAC5-BD3D996A4917}"/>
              </a:ext>
            </a:extLst>
          </p:cNvPr>
          <p:cNvSpPr/>
          <p:nvPr/>
        </p:nvSpPr>
        <p:spPr>
          <a:xfrm>
            <a:off x="2300443" y="4134415"/>
            <a:ext cx="2983326" cy="369332"/>
          </a:xfrm>
          <a:prstGeom prst="rect">
            <a:avLst/>
          </a:prstGeom>
        </p:spPr>
        <p:txBody>
          <a:bodyPr wrap="square">
            <a:spAutoFit/>
          </a:bodyPr>
          <a:lstStyle/>
          <a:p>
            <a:r>
              <a:rPr lang="en-US" b="1" dirty="0"/>
              <a:t>Slope of our cost function</a:t>
            </a:r>
          </a:p>
        </p:txBody>
      </p:sp>
    </p:spTree>
    <p:extLst>
      <p:ext uri="{BB962C8B-B14F-4D97-AF65-F5344CB8AC3E}">
        <p14:creationId xmlns:p14="http://schemas.microsoft.com/office/powerpoint/2010/main" val="171762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6D772F16-E8A5-4C49-9BA4-7664470249B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9" name="Object 8" hidden="1">
                        <a:extLst>
                          <a:ext uri="{FF2B5EF4-FFF2-40B4-BE49-F238E27FC236}">
                            <a16:creationId xmlns:a16="http://schemas.microsoft.com/office/drawing/2014/main" id="{6D772F16-E8A5-4C49-9BA4-7664470249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26FCE76-2070-45BC-80F1-E0598261E92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a:extLst>
              <a:ext uri="{FF2B5EF4-FFF2-40B4-BE49-F238E27FC236}">
                <a16:creationId xmlns:a16="http://schemas.microsoft.com/office/drawing/2014/main" id="{ABE871AD-43F5-4B37-91BC-A506E8BDFBE5}"/>
              </a:ext>
            </a:extLst>
          </p:cNvPr>
          <p:cNvSpPr>
            <a:spLocks noGrp="1"/>
          </p:cNvSpPr>
          <p:nvPr>
            <p:ph type="title"/>
          </p:nvPr>
        </p:nvSpPr>
        <p:spPr>
          <a:xfrm>
            <a:off x="273818" y="167277"/>
            <a:ext cx="11187113" cy="311150"/>
          </a:xfrm>
        </p:spPr>
        <p:txBody>
          <a:bodyPr/>
          <a:lstStyle/>
          <a:p>
            <a:r>
              <a:rPr lang="en-US" dirty="0"/>
              <a:t>Loss Functions &amp; Cost Functions – Regression (3/3)</a:t>
            </a:r>
          </a:p>
        </p:txBody>
      </p:sp>
      <p:sp>
        <p:nvSpPr>
          <p:cNvPr id="7" name="Text Placeholder 4">
            <a:extLst>
              <a:ext uri="{FF2B5EF4-FFF2-40B4-BE49-F238E27FC236}">
                <a16:creationId xmlns:a16="http://schemas.microsoft.com/office/drawing/2014/main" id="{DE9B8329-CD2A-4C90-841A-4D0129698760}"/>
              </a:ext>
            </a:extLst>
          </p:cNvPr>
          <p:cNvSpPr>
            <a:spLocks noGrp="1"/>
          </p:cNvSpPr>
          <p:nvPr>
            <p:ph type="body" sz="quarter" idx="13"/>
          </p:nvPr>
        </p:nvSpPr>
        <p:spPr>
          <a:xfrm>
            <a:off x="272231" y="447946"/>
            <a:ext cx="11188700" cy="425463"/>
          </a:xfrm>
        </p:spPr>
        <p:txBody>
          <a:bodyPr/>
          <a:lstStyle/>
          <a:p>
            <a:r>
              <a:rPr lang="en-US" dirty="0"/>
              <a:t>Loss function in Linear Regression</a:t>
            </a:r>
          </a:p>
        </p:txBody>
      </p:sp>
      <p:sp>
        <p:nvSpPr>
          <p:cNvPr id="10" name="Footer Placeholder 3">
            <a:extLst>
              <a:ext uri="{FF2B5EF4-FFF2-40B4-BE49-F238E27FC236}">
                <a16:creationId xmlns:a16="http://schemas.microsoft.com/office/drawing/2014/main" id="{820C9D9D-B336-493A-966A-38EF9AC0FB21}"/>
              </a:ext>
            </a:extLst>
          </p:cNvPr>
          <p:cNvSpPr>
            <a:spLocks noGrp="1"/>
          </p:cNvSpPr>
          <p:nvPr>
            <p:ph type="ftr" sz="quarter" idx="11"/>
          </p:nvPr>
        </p:nvSpPr>
        <p:spPr>
          <a:xfrm>
            <a:off x="1664566" y="6356350"/>
            <a:ext cx="4114800" cy="311150"/>
          </a:xfrm>
        </p:spPr>
        <p:txBody>
          <a:bodyPr/>
          <a:lstStyle/>
          <a:p>
            <a:r>
              <a:rPr lang="en-US" dirty="0"/>
              <a:t>©2018 PayPal Inc. Confidential and proprietary.</a:t>
            </a:r>
            <a:endParaRPr lang="en-GB" dirty="0"/>
          </a:p>
        </p:txBody>
      </p:sp>
      <p:sp>
        <p:nvSpPr>
          <p:cNvPr id="11" name="Rectangle 10">
            <a:extLst>
              <a:ext uri="{FF2B5EF4-FFF2-40B4-BE49-F238E27FC236}">
                <a16:creationId xmlns:a16="http://schemas.microsoft.com/office/drawing/2014/main" id="{846FB140-3DD2-4946-8344-763AE8483798}"/>
              </a:ext>
            </a:extLst>
          </p:cNvPr>
          <p:cNvSpPr/>
          <p:nvPr/>
        </p:nvSpPr>
        <p:spPr>
          <a:xfrm>
            <a:off x="188147" y="953271"/>
            <a:ext cx="1386855" cy="400110"/>
          </a:xfrm>
          <a:prstGeom prst="rect">
            <a:avLst/>
          </a:prstGeom>
        </p:spPr>
        <p:txBody>
          <a:bodyPr wrap="none">
            <a:spAutoFit/>
          </a:bodyPr>
          <a:lstStyle/>
          <a:p>
            <a:r>
              <a:rPr lang="en-US" sz="2000" b="1" i="1" u="sng" dirty="0">
                <a:solidFill>
                  <a:schemeClr val="accent1"/>
                </a:solidFill>
              </a:rPr>
              <a:t>Training -</a:t>
            </a:r>
            <a:r>
              <a:rPr lang="en-US" b="1" i="1" u="sng" dirty="0">
                <a:solidFill>
                  <a:schemeClr val="accent1"/>
                </a:solidFill>
              </a:rPr>
              <a:t> </a:t>
            </a:r>
            <a:endParaRPr lang="en-US" dirty="0"/>
          </a:p>
        </p:txBody>
      </p:sp>
      <p:sp>
        <p:nvSpPr>
          <p:cNvPr id="12" name="Rectangle 11">
            <a:extLst>
              <a:ext uri="{FF2B5EF4-FFF2-40B4-BE49-F238E27FC236}">
                <a16:creationId xmlns:a16="http://schemas.microsoft.com/office/drawing/2014/main" id="{6E37AB49-442A-4433-9390-200C7472ED1E}"/>
              </a:ext>
            </a:extLst>
          </p:cNvPr>
          <p:cNvSpPr/>
          <p:nvPr/>
        </p:nvSpPr>
        <p:spPr>
          <a:xfrm>
            <a:off x="1569974" y="950101"/>
            <a:ext cx="10527433" cy="1246495"/>
          </a:xfrm>
          <a:prstGeom prst="rect">
            <a:avLst/>
          </a:prstGeom>
        </p:spPr>
        <p:txBody>
          <a:bodyPr wrap="square">
            <a:spAutoFit/>
          </a:bodyPr>
          <a:lstStyle/>
          <a:p>
            <a:pPr algn="just">
              <a:spcBef>
                <a:spcPts val="600"/>
              </a:spcBef>
            </a:pPr>
            <a:r>
              <a:rPr lang="en-US" sz="1400" dirty="0"/>
              <a:t>Training a model is the process of iteratively improving your prediction equation by looping through the dataset multiple times, each time updating the weight and bias values in the direction indicated by the slope of the cost function (gradient). Training is complete when we reach an acceptable error threshold, or when subsequent training iterations fail to reduce our cost.</a:t>
            </a:r>
          </a:p>
          <a:p>
            <a:pPr algn="just">
              <a:spcBef>
                <a:spcPts val="600"/>
              </a:spcBef>
            </a:pPr>
            <a:r>
              <a:rPr lang="en-US" sz="1400" dirty="0"/>
              <a:t>Before training we need to initialize our weights (set default values), set our hyperparameters (learning rate and number of iterations), and prepare to log our progress over each iteration</a:t>
            </a:r>
          </a:p>
        </p:txBody>
      </p:sp>
      <p:sp>
        <p:nvSpPr>
          <p:cNvPr id="13" name="Rectangle 12">
            <a:extLst>
              <a:ext uri="{FF2B5EF4-FFF2-40B4-BE49-F238E27FC236}">
                <a16:creationId xmlns:a16="http://schemas.microsoft.com/office/drawing/2014/main" id="{20652376-C572-469B-ABE4-3243859E7110}"/>
              </a:ext>
            </a:extLst>
          </p:cNvPr>
          <p:cNvSpPr/>
          <p:nvPr/>
        </p:nvSpPr>
        <p:spPr>
          <a:xfrm>
            <a:off x="188147" y="2247500"/>
            <a:ext cx="2467663" cy="400110"/>
          </a:xfrm>
          <a:prstGeom prst="rect">
            <a:avLst/>
          </a:prstGeom>
        </p:spPr>
        <p:txBody>
          <a:bodyPr wrap="none">
            <a:spAutoFit/>
          </a:bodyPr>
          <a:lstStyle/>
          <a:p>
            <a:r>
              <a:rPr lang="en-US" sz="2000" b="1" i="1" u="sng" dirty="0">
                <a:solidFill>
                  <a:schemeClr val="accent1"/>
                </a:solidFill>
              </a:rPr>
              <a:t>Model Evaluation -</a:t>
            </a:r>
            <a:r>
              <a:rPr lang="en-US" b="1" i="1" u="sng" dirty="0">
                <a:solidFill>
                  <a:schemeClr val="accent1"/>
                </a:solidFill>
              </a:rPr>
              <a:t> </a:t>
            </a:r>
            <a:endParaRPr lang="en-US" dirty="0"/>
          </a:p>
        </p:txBody>
      </p:sp>
      <p:sp>
        <p:nvSpPr>
          <p:cNvPr id="14" name="Rectangle 13">
            <a:extLst>
              <a:ext uri="{FF2B5EF4-FFF2-40B4-BE49-F238E27FC236}">
                <a16:creationId xmlns:a16="http://schemas.microsoft.com/office/drawing/2014/main" id="{DF4E401C-281E-4C45-94EF-4B8E56353314}"/>
              </a:ext>
            </a:extLst>
          </p:cNvPr>
          <p:cNvSpPr/>
          <p:nvPr/>
        </p:nvSpPr>
        <p:spPr>
          <a:xfrm>
            <a:off x="2731365" y="2247500"/>
            <a:ext cx="9272487" cy="369332"/>
          </a:xfrm>
          <a:prstGeom prst="rect">
            <a:avLst/>
          </a:prstGeom>
        </p:spPr>
        <p:txBody>
          <a:bodyPr wrap="square">
            <a:spAutoFit/>
          </a:bodyPr>
          <a:lstStyle/>
          <a:p>
            <a:r>
              <a:rPr lang="en-US" dirty="0"/>
              <a:t>If our model is working, we should see our cost decrease after every iteration</a:t>
            </a:r>
          </a:p>
        </p:txBody>
      </p:sp>
      <p:pic>
        <p:nvPicPr>
          <p:cNvPr id="17" name="Picture 16">
            <a:extLst>
              <a:ext uri="{FF2B5EF4-FFF2-40B4-BE49-F238E27FC236}">
                <a16:creationId xmlns:a16="http://schemas.microsoft.com/office/drawing/2014/main" id="{81C5F9C3-5783-41A8-BEB3-BE600F75CFEC}"/>
              </a:ext>
            </a:extLst>
          </p:cNvPr>
          <p:cNvPicPr>
            <a:picLocks noChangeAspect="1"/>
          </p:cNvPicPr>
          <p:nvPr/>
        </p:nvPicPr>
        <p:blipFill>
          <a:blip r:embed="rId6"/>
          <a:stretch>
            <a:fillRect/>
          </a:stretch>
        </p:blipFill>
        <p:spPr>
          <a:xfrm>
            <a:off x="269152" y="2793105"/>
            <a:ext cx="4924425" cy="1590675"/>
          </a:xfrm>
          <a:prstGeom prst="rect">
            <a:avLst/>
          </a:prstGeom>
        </p:spPr>
      </p:pic>
      <p:pic>
        <p:nvPicPr>
          <p:cNvPr id="18" name="Picture 17">
            <a:extLst>
              <a:ext uri="{FF2B5EF4-FFF2-40B4-BE49-F238E27FC236}">
                <a16:creationId xmlns:a16="http://schemas.microsoft.com/office/drawing/2014/main" id="{834B8A71-BE8E-4C82-A352-A35D0821A7A5}"/>
              </a:ext>
            </a:extLst>
          </p:cNvPr>
          <p:cNvPicPr>
            <a:picLocks noChangeAspect="1"/>
          </p:cNvPicPr>
          <p:nvPr/>
        </p:nvPicPr>
        <p:blipFill>
          <a:blip r:embed="rId7"/>
          <a:stretch>
            <a:fillRect/>
          </a:stretch>
        </p:blipFill>
        <p:spPr>
          <a:xfrm>
            <a:off x="5521909" y="2667758"/>
            <a:ext cx="2500780" cy="1790899"/>
          </a:xfrm>
          <a:prstGeom prst="rect">
            <a:avLst/>
          </a:prstGeom>
        </p:spPr>
      </p:pic>
      <p:sp>
        <p:nvSpPr>
          <p:cNvPr id="19" name="Arrow: Right 18">
            <a:extLst>
              <a:ext uri="{FF2B5EF4-FFF2-40B4-BE49-F238E27FC236}">
                <a16:creationId xmlns:a16="http://schemas.microsoft.com/office/drawing/2014/main" id="{1C002A19-22B7-42A5-8E65-56EAAFFFBA87}"/>
              </a:ext>
            </a:extLst>
          </p:cNvPr>
          <p:cNvSpPr/>
          <p:nvPr/>
        </p:nvSpPr>
        <p:spPr>
          <a:xfrm>
            <a:off x="8512738" y="3588443"/>
            <a:ext cx="409904"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0" name="Picture 19">
            <a:extLst>
              <a:ext uri="{FF2B5EF4-FFF2-40B4-BE49-F238E27FC236}">
                <a16:creationId xmlns:a16="http://schemas.microsoft.com/office/drawing/2014/main" id="{06AA3E1A-9FA4-4E35-BE83-2E6F5BADDEBC}"/>
              </a:ext>
            </a:extLst>
          </p:cNvPr>
          <p:cNvPicPr>
            <a:picLocks noChangeAspect="1"/>
          </p:cNvPicPr>
          <p:nvPr/>
        </p:nvPicPr>
        <p:blipFill>
          <a:blip r:embed="rId8"/>
          <a:stretch>
            <a:fillRect/>
          </a:stretch>
        </p:blipFill>
        <p:spPr>
          <a:xfrm>
            <a:off x="9199530" y="2665105"/>
            <a:ext cx="2500780" cy="1793552"/>
          </a:xfrm>
          <a:prstGeom prst="rect">
            <a:avLst/>
          </a:prstGeom>
        </p:spPr>
      </p:pic>
      <p:pic>
        <p:nvPicPr>
          <p:cNvPr id="21" name="Picture 20">
            <a:extLst>
              <a:ext uri="{FF2B5EF4-FFF2-40B4-BE49-F238E27FC236}">
                <a16:creationId xmlns:a16="http://schemas.microsoft.com/office/drawing/2014/main" id="{6F9935F7-34CE-4796-8F3C-31E4029F96B7}"/>
              </a:ext>
            </a:extLst>
          </p:cNvPr>
          <p:cNvPicPr>
            <a:picLocks noChangeAspect="1"/>
          </p:cNvPicPr>
          <p:nvPr/>
        </p:nvPicPr>
        <p:blipFill>
          <a:blip r:embed="rId9"/>
          <a:stretch>
            <a:fillRect/>
          </a:stretch>
        </p:blipFill>
        <p:spPr>
          <a:xfrm>
            <a:off x="9228074" y="4876991"/>
            <a:ext cx="2500780" cy="1735922"/>
          </a:xfrm>
          <a:prstGeom prst="rect">
            <a:avLst/>
          </a:prstGeom>
        </p:spPr>
      </p:pic>
      <p:pic>
        <p:nvPicPr>
          <p:cNvPr id="22" name="Picture 21">
            <a:extLst>
              <a:ext uri="{FF2B5EF4-FFF2-40B4-BE49-F238E27FC236}">
                <a16:creationId xmlns:a16="http://schemas.microsoft.com/office/drawing/2014/main" id="{5024A7CC-FDE6-465D-96E1-99349C1C6753}"/>
              </a:ext>
            </a:extLst>
          </p:cNvPr>
          <p:cNvPicPr>
            <a:picLocks noChangeAspect="1"/>
          </p:cNvPicPr>
          <p:nvPr/>
        </p:nvPicPr>
        <p:blipFill>
          <a:blip r:embed="rId10"/>
          <a:stretch>
            <a:fillRect/>
          </a:stretch>
        </p:blipFill>
        <p:spPr>
          <a:xfrm>
            <a:off x="5567584" y="4793030"/>
            <a:ext cx="2455105" cy="1897693"/>
          </a:xfrm>
          <a:prstGeom prst="rect">
            <a:avLst/>
          </a:prstGeom>
        </p:spPr>
      </p:pic>
      <p:sp>
        <p:nvSpPr>
          <p:cNvPr id="23" name="Arrow: Right 22">
            <a:extLst>
              <a:ext uri="{FF2B5EF4-FFF2-40B4-BE49-F238E27FC236}">
                <a16:creationId xmlns:a16="http://schemas.microsoft.com/office/drawing/2014/main" id="{7D2C2BBB-7793-43E6-B9B7-796BB370C404}"/>
              </a:ext>
            </a:extLst>
          </p:cNvPr>
          <p:cNvSpPr/>
          <p:nvPr/>
        </p:nvSpPr>
        <p:spPr>
          <a:xfrm rot="5400000">
            <a:off x="10354609" y="4487373"/>
            <a:ext cx="409904"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24" name="Arrow: Right 23">
            <a:extLst>
              <a:ext uri="{FF2B5EF4-FFF2-40B4-BE49-F238E27FC236}">
                <a16:creationId xmlns:a16="http://schemas.microsoft.com/office/drawing/2014/main" id="{50A65F34-5765-4A7D-90DF-B45C74364D15}"/>
              </a:ext>
            </a:extLst>
          </p:cNvPr>
          <p:cNvSpPr/>
          <p:nvPr/>
        </p:nvSpPr>
        <p:spPr>
          <a:xfrm rot="10800000">
            <a:off x="8492279" y="5538567"/>
            <a:ext cx="409904" cy="369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5" name="Picture 24">
            <a:extLst>
              <a:ext uri="{FF2B5EF4-FFF2-40B4-BE49-F238E27FC236}">
                <a16:creationId xmlns:a16="http://schemas.microsoft.com/office/drawing/2014/main" id="{E8AB6AAD-8F53-49A6-A1B0-54C2C49AAE87}"/>
              </a:ext>
            </a:extLst>
          </p:cNvPr>
          <p:cNvPicPr>
            <a:picLocks noChangeAspect="1"/>
          </p:cNvPicPr>
          <p:nvPr/>
        </p:nvPicPr>
        <p:blipFill>
          <a:blip r:embed="rId11"/>
          <a:stretch>
            <a:fillRect/>
          </a:stretch>
        </p:blipFill>
        <p:spPr>
          <a:xfrm>
            <a:off x="2202946" y="4612644"/>
            <a:ext cx="2540810" cy="1774484"/>
          </a:xfrm>
          <a:prstGeom prst="rect">
            <a:avLst/>
          </a:prstGeom>
        </p:spPr>
      </p:pic>
      <p:sp>
        <p:nvSpPr>
          <p:cNvPr id="26" name="Rectangle 25">
            <a:extLst>
              <a:ext uri="{FF2B5EF4-FFF2-40B4-BE49-F238E27FC236}">
                <a16:creationId xmlns:a16="http://schemas.microsoft.com/office/drawing/2014/main" id="{15A23C05-0939-438D-9DA9-35A65E6AFEEA}"/>
              </a:ext>
            </a:extLst>
          </p:cNvPr>
          <p:cNvSpPr/>
          <p:nvPr/>
        </p:nvSpPr>
        <p:spPr>
          <a:xfrm>
            <a:off x="339535" y="5227390"/>
            <a:ext cx="1700466" cy="400110"/>
          </a:xfrm>
          <a:prstGeom prst="rect">
            <a:avLst/>
          </a:prstGeom>
        </p:spPr>
        <p:txBody>
          <a:bodyPr wrap="none">
            <a:spAutoFit/>
          </a:bodyPr>
          <a:lstStyle/>
          <a:p>
            <a:r>
              <a:rPr lang="en-US" sz="2000" b="1" i="1" u="sng" dirty="0">
                <a:solidFill>
                  <a:schemeClr val="accent1"/>
                </a:solidFill>
              </a:rPr>
              <a:t>Cost Curve -</a:t>
            </a:r>
            <a:r>
              <a:rPr lang="en-US" b="1" i="1" u="sng" dirty="0">
                <a:solidFill>
                  <a:schemeClr val="accent1"/>
                </a:solidFill>
              </a:rPr>
              <a:t> </a:t>
            </a:r>
            <a:endParaRPr lang="en-US" dirty="0"/>
          </a:p>
        </p:txBody>
      </p:sp>
    </p:spTree>
    <p:extLst>
      <p:ext uri="{BB962C8B-B14F-4D97-AF65-F5344CB8AC3E}">
        <p14:creationId xmlns:p14="http://schemas.microsoft.com/office/powerpoint/2010/main" val="269480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258003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Machine Learning, Statistical Learning and More…(2/2)</a:t>
            </a:r>
          </a:p>
        </p:txBody>
      </p:sp>
      <p:sp>
        <p:nvSpPr>
          <p:cNvPr id="9" name="TextBox 8">
            <a:extLst>
              <a:ext uri="{FF2B5EF4-FFF2-40B4-BE49-F238E27FC236}">
                <a16:creationId xmlns:a16="http://schemas.microsoft.com/office/drawing/2014/main" id="{958C6C80-788C-4885-835F-125010E5AE48}"/>
              </a:ext>
            </a:extLst>
          </p:cNvPr>
          <p:cNvSpPr txBox="1"/>
          <p:nvPr/>
        </p:nvSpPr>
        <p:spPr>
          <a:xfrm>
            <a:off x="402771" y="838197"/>
            <a:ext cx="11527971" cy="1261884"/>
          </a:xfrm>
          <a:prstGeom prst="rect">
            <a:avLst/>
          </a:prstGeom>
          <a:noFill/>
        </p:spPr>
        <p:txBody>
          <a:bodyPr wrap="square" rtlCol="0">
            <a:spAutoFit/>
          </a:bodyPr>
          <a:lstStyle/>
          <a:p>
            <a:r>
              <a:rPr lang="en-US" sz="1400" b="1" dirty="0"/>
              <a:t>Machine Learning – A Brief Overview :</a:t>
            </a:r>
          </a:p>
          <a:p>
            <a:endParaRPr lang="en-US" sz="1400" b="1" dirty="0"/>
          </a:p>
          <a:p>
            <a:r>
              <a:rPr lang="en-US" sz="1200" dirty="0"/>
              <a:t>Machine learning is a branch of study in which a model can learn automatically from the experiences based on data without exclusively being modeled like in statistical models. Over a period and with more data, model predictions will become better. Machine learning is the branch of computer science that utilizes past experience to learn from and use its knowledge to make future decisions. Machine learning is at the intersection of computer science, engineering, and statistics. The goal of machine learning is to generalize a detectable pattern or to create an unknown rule from given examples. An overview of machine learning landscape is as follows:</a:t>
            </a:r>
          </a:p>
        </p:txBody>
      </p:sp>
      <p:sp>
        <p:nvSpPr>
          <p:cNvPr id="11" name="TextBox 10">
            <a:extLst>
              <a:ext uri="{FF2B5EF4-FFF2-40B4-BE49-F238E27FC236}">
                <a16:creationId xmlns:a16="http://schemas.microsoft.com/office/drawing/2014/main" id="{DC6538C9-DE77-4CD3-B33F-92F55A1E2698}"/>
              </a:ext>
            </a:extLst>
          </p:cNvPr>
          <p:cNvSpPr txBox="1"/>
          <p:nvPr/>
        </p:nvSpPr>
        <p:spPr>
          <a:xfrm>
            <a:off x="423594" y="2293970"/>
            <a:ext cx="8392886" cy="646331"/>
          </a:xfrm>
          <a:prstGeom prst="rect">
            <a:avLst/>
          </a:prstGeom>
          <a:noFill/>
        </p:spPr>
        <p:txBody>
          <a:bodyPr wrap="square" rtlCol="0">
            <a:spAutoFit/>
          </a:bodyPr>
          <a:lstStyle/>
          <a:p>
            <a:pPr algn="l"/>
            <a:r>
              <a:rPr lang="en-US" sz="1200" dirty="0"/>
              <a:t>Machine learning is broadly classified into three categories but nonetheless, based on the situation, these categories can be combined to achieve the desired results for particular</a:t>
            </a:r>
          </a:p>
          <a:p>
            <a:pPr algn="l"/>
            <a:r>
              <a:rPr lang="en-US" sz="1200" dirty="0"/>
              <a:t>applications:</a:t>
            </a:r>
          </a:p>
        </p:txBody>
      </p:sp>
      <p:pic>
        <p:nvPicPr>
          <p:cNvPr id="12" name="Picture 2">
            <a:extLst>
              <a:ext uri="{FF2B5EF4-FFF2-40B4-BE49-F238E27FC236}">
                <a16:creationId xmlns:a16="http://schemas.microsoft.com/office/drawing/2014/main" id="{36AB4ACA-9911-422E-9C2A-8A93F8F148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5512" y="2214148"/>
            <a:ext cx="2196264" cy="1741337"/>
          </a:xfrm>
          <a:prstGeom prst="rect">
            <a:avLst/>
          </a:prstGeom>
          <a:noFill/>
          <a:ln w="22225" cmpd="dbl">
            <a:solidFill>
              <a:schemeClr val="tx1"/>
            </a:solidFill>
            <a:prstDash val="sysDash"/>
            <a:miter lim="800000"/>
            <a:headEnd/>
            <a:tailEnd/>
          </a:ln>
          <a:extLst>
            <a:ext uri="{909E8E84-426E-40DD-AFC4-6F175D3DCCD1}">
              <a14:hiddenFill xmlns:a14="http://schemas.microsoft.com/office/drawing/2010/main">
                <a:solidFill>
                  <a:schemeClr val="accent1"/>
                </a:solidFill>
              </a14:hiddenFill>
            </a:ext>
          </a:extLst>
        </p:spPr>
      </p:pic>
      <p:sp>
        <p:nvSpPr>
          <p:cNvPr id="13" name="TextBox 12">
            <a:extLst>
              <a:ext uri="{FF2B5EF4-FFF2-40B4-BE49-F238E27FC236}">
                <a16:creationId xmlns:a16="http://schemas.microsoft.com/office/drawing/2014/main" id="{08AFE437-C5D8-4D10-AFC7-FA38D2FA76F4}"/>
              </a:ext>
            </a:extLst>
          </p:cNvPr>
          <p:cNvSpPr txBox="1"/>
          <p:nvPr/>
        </p:nvSpPr>
        <p:spPr>
          <a:xfrm>
            <a:off x="407739" y="3134190"/>
            <a:ext cx="8643257" cy="1015663"/>
          </a:xfrm>
          <a:prstGeom prst="rect">
            <a:avLst/>
          </a:prstGeom>
          <a:noFill/>
        </p:spPr>
        <p:txBody>
          <a:bodyPr wrap="square" rtlCol="0">
            <a:spAutoFit/>
          </a:bodyPr>
          <a:lstStyle/>
          <a:p>
            <a:pPr marL="171450" indent="-171450" algn="l">
              <a:buFont typeface="Arial" panose="020B0604020202020204" pitchFamily="34" charset="0"/>
              <a:buChar char="•"/>
            </a:pPr>
            <a:r>
              <a:rPr lang="en-US" sz="1200" b="1" dirty="0"/>
              <a:t>Supervised learning: </a:t>
            </a:r>
            <a:r>
              <a:rPr lang="en-US" sz="1200" dirty="0"/>
              <a:t>This is teaching machines to learn the relationship between other variables and a target variable, similar to the way in which a teacher provides feedback to students on their performance. The major segments within supervised learning are as follows</a:t>
            </a:r>
            <a:r>
              <a:rPr lang="en-US" sz="1200" b="1" dirty="0"/>
              <a:t>:</a:t>
            </a:r>
          </a:p>
          <a:p>
            <a:pPr marL="1085850" lvl="2" indent="-171450" algn="l">
              <a:buFont typeface="Arial" panose="020B0604020202020204" pitchFamily="34" charset="0"/>
              <a:buChar char="•"/>
            </a:pPr>
            <a:r>
              <a:rPr lang="en-US" sz="1200" b="1" dirty="0"/>
              <a:t>Classification Problem</a:t>
            </a:r>
          </a:p>
          <a:p>
            <a:pPr marL="1085850" lvl="2" indent="-171450" algn="l">
              <a:buFont typeface="Arial" panose="020B0604020202020204" pitchFamily="34" charset="0"/>
              <a:buChar char="•"/>
            </a:pPr>
            <a:r>
              <a:rPr lang="en-US" sz="1200" b="1" dirty="0"/>
              <a:t>Regression Problem</a:t>
            </a:r>
          </a:p>
        </p:txBody>
      </p:sp>
      <p:sp>
        <p:nvSpPr>
          <p:cNvPr id="14" name="TextBox 13">
            <a:extLst>
              <a:ext uri="{FF2B5EF4-FFF2-40B4-BE49-F238E27FC236}">
                <a16:creationId xmlns:a16="http://schemas.microsoft.com/office/drawing/2014/main" id="{BC564F40-F24A-45E4-90B2-E5641F6EF7C8}"/>
              </a:ext>
            </a:extLst>
          </p:cNvPr>
          <p:cNvSpPr txBox="1"/>
          <p:nvPr/>
        </p:nvSpPr>
        <p:spPr>
          <a:xfrm>
            <a:off x="457196" y="4127871"/>
            <a:ext cx="8593800" cy="1015663"/>
          </a:xfrm>
          <a:prstGeom prst="rect">
            <a:avLst/>
          </a:prstGeom>
          <a:noFill/>
        </p:spPr>
        <p:txBody>
          <a:bodyPr wrap="square" rtlCol="0">
            <a:spAutoFit/>
          </a:bodyPr>
          <a:lstStyle/>
          <a:p>
            <a:pPr marL="171450" indent="-171450" algn="l">
              <a:buFont typeface="Arial" panose="020B0604020202020204" pitchFamily="34" charset="0"/>
              <a:buChar char="•"/>
            </a:pPr>
            <a:r>
              <a:rPr lang="en-US" sz="1200" b="1" dirty="0"/>
              <a:t>Unsupervised learning: </a:t>
            </a:r>
            <a:r>
              <a:rPr lang="en-US" sz="1200" dirty="0"/>
              <a:t>In unsupervised learning, algorithms learn by themselves without any supervision or without any target variable provided. It is a question of finding hidden patterns and relations in the given data. The categories in unsupervised learning are as follows:</a:t>
            </a:r>
            <a:endParaRPr lang="en-US" sz="1200" b="1" dirty="0"/>
          </a:p>
          <a:p>
            <a:pPr marL="1085850" lvl="2" indent="-171450" algn="l">
              <a:buFont typeface="Arial" panose="020B0604020202020204" pitchFamily="34" charset="0"/>
              <a:buChar char="•"/>
            </a:pPr>
            <a:r>
              <a:rPr lang="en-US" sz="1200" b="1" dirty="0"/>
              <a:t>Dimensionality Reduction</a:t>
            </a:r>
          </a:p>
          <a:p>
            <a:pPr marL="1085850" lvl="2" indent="-171450" algn="l">
              <a:buFont typeface="Arial" panose="020B0604020202020204" pitchFamily="34" charset="0"/>
              <a:buChar char="•"/>
            </a:pPr>
            <a:r>
              <a:rPr lang="en-US" sz="1200" b="1" dirty="0"/>
              <a:t>Clustering</a:t>
            </a:r>
          </a:p>
        </p:txBody>
      </p:sp>
      <p:sp>
        <p:nvSpPr>
          <p:cNvPr id="15" name="TextBox 14">
            <a:extLst>
              <a:ext uri="{FF2B5EF4-FFF2-40B4-BE49-F238E27FC236}">
                <a16:creationId xmlns:a16="http://schemas.microsoft.com/office/drawing/2014/main" id="{86FCDA32-4E46-43CC-9580-0E870CF5E3F5}"/>
              </a:ext>
            </a:extLst>
          </p:cNvPr>
          <p:cNvSpPr txBox="1"/>
          <p:nvPr/>
        </p:nvSpPr>
        <p:spPr>
          <a:xfrm>
            <a:off x="478965" y="5129379"/>
            <a:ext cx="8621488" cy="923330"/>
          </a:xfrm>
          <a:prstGeom prst="rect">
            <a:avLst/>
          </a:prstGeom>
          <a:noFill/>
        </p:spPr>
        <p:txBody>
          <a:bodyPr wrap="square" rtlCol="0">
            <a:spAutoFit/>
          </a:bodyPr>
          <a:lstStyle/>
          <a:p>
            <a:pPr marL="171450" indent="-171450" algn="l">
              <a:buFont typeface="Arial" panose="020B0604020202020204" pitchFamily="34" charset="0"/>
              <a:buChar char="•"/>
            </a:pPr>
            <a:r>
              <a:rPr lang="en-US" sz="1200" b="1" dirty="0"/>
              <a:t>Reinforcement  learning:  </a:t>
            </a:r>
            <a:r>
              <a:rPr lang="en-US" sz="1200" dirty="0"/>
              <a:t>This allows the machine or agent to learn its behavior based on feedback from the environment. In reinforcement learning, the agent takes a series of decisive actions without supervision and, in the end, a reward will be given, either +1 or -1. Based on the final payoff/reward, the agent re-evaluates its paths. Reinforcement learning problems are closer to the artificial intelligence methodology rather than frequently used machine learning algorithms</a:t>
            </a:r>
            <a:r>
              <a:rPr lang="en-US" dirty="0"/>
              <a:t>.</a:t>
            </a:r>
          </a:p>
        </p:txBody>
      </p:sp>
      <p:pic>
        <p:nvPicPr>
          <p:cNvPr id="16" name="Picture 3">
            <a:extLst>
              <a:ext uri="{FF2B5EF4-FFF2-40B4-BE49-F238E27FC236}">
                <a16:creationId xmlns:a16="http://schemas.microsoft.com/office/drawing/2014/main" id="{7C671D36-41BD-4E33-9ABC-CDAE2E6ADC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33735" y="4635702"/>
            <a:ext cx="2697007" cy="1640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800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051FCB2-8F3E-4CAF-A328-EFDF8010BA0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3051FCB2-8F3E-4CAF-A328-EFDF8010BA0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0C85CE4-4E68-4124-B86D-3A71A7C2D743}"/>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2" name="Title 1">
            <a:extLst>
              <a:ext uri="{FF2B5EF4-FFF2-40B4-BE49-F238E27FC236}">
                <a16:creationId xmlns:a16="http://schemas.microsoft.com/office/drawing/2014/main" id="{477F5143-0913-4C65-986D-F3AE0C186A19}"/>
              </a:ext>
            </a:extLst>
          </p:cNvPr>
          <p:cNvSpPr>
            <a:spLocks noGrp="1"/>
          </p:cNvSpPr>
          <p:nvPr>
            <p:ph type="title"/>
          </p:nvPr>
        </p:nvSpPr>
        <p:spPr>
          <a:xfrm>
            <a:off x="273818" y="167277"/>
            <a:ext cx="11187113" cy="311150"/>
          </a:xfrm>
        </p:spPr>
        <p:txBody>
          <a:bodyPr/>
          <a:lstStyle/>
          <a:p>
            <a:r>
              <a:rPr lang="en-US" dirty="0"/>
              <a:t>Loss Functions &amp; Cost Functions - Classification</a:t>
            </a:r>
          </a:p>
        </p:txBody>
      </p:sp>
      <p:sp>
        <p:nvSpPr>
          <p:cNvPr id="4" name="Footer Placeholder 3">
            <a:extLst>
              <a:ext uri="{FF2B5EF4-FFF2-40B4-BE49-F238E27FC236}">
                <a16:creationId xmlns:a16="http://schemas.microsoft.com/office/drawing/2014/main" id="{C1DE28F3-072D-4F36-BCBB-30377AF81FA1}"/>
              </a:ext>
            </a:extLst>
          </p:cNvPr>
          <p:cNvSpPr>
            <a:spLocks noGrp="1"/>
          </p:cNvSpPr>
          <p:nvPr>
            <p:ph type="ftr" sz="quarter" idx="11"/>
          </p:nvPr>
        </p:nvSpPr>
        <p:spPr/>
        <p:txBody>
          <a:bodyPr/>
          <a:lstStyle/>
          <a:p>
            <a:r>
              <a:rPr lang="en-US"/>
              <a:t>©2018 PayPal Inc. Confidential and proprietary.</a:t>
            </a:r>
            <a:endParaRPr lang="en-GB" dirty="0"/>
          </a:p>
        </p:txBody>
      </p:sp>
      <p:sp>
        <p:nvSpPr>
          <p:cNvPr id="5" name="Text Placeholder 4">
            <a:extLst>
              <a:ext uri="{FF2B5EF4-FFF2-40B4-BE49-F238E27FC236}">
                <a16:creationId xmlns:a16="http://schemas.microsoft.com/office/drawing/2014/main" id="{30CA55DD-1393-4045-B410-2FE1F3F76141}"/>
              </a:ext>
            </a:extLst>
          </p:cNvPr>
          <p:cNvSpPr>
            <a:spLocks noGrp="1"/>
          </p:cNvSpPr>
          <p:nvPr>
            <p:ph type="body" sz="quarter" idx="13"/>
          </p:nvPr>
        </p:nvSpPr>
        <p:spPr>
          <a:xfrm>
            <a:off x="272231" y="478427"/>
            <a:ext cx="11188700" cy="425463"/>
          </a:xfrm>
        </p:spPr>
        <p:txBody>
          <a:bodyPr/>
          <a:lstStyle/>
          <a:p>
            <a:r>
              <a:rPr lang="en-US" dirty="0"/>
              <a:t>Other types of Loss &amp; Cost functions</a:t>
            </a:r>
          </a:p>
        </p:txBody>
      </p:sp>
      <p:sp>
        <p:nvSpPr>
          <p:cNvPr id="12" name="Rectangle 11">
            <a:extLst>
              <a:ext uri="{FF2B5EF4-FFF2-40B4-BE49-F238E27FC236}">
                <a16:creationId xmlns:a16="http://schemas.microsoft.com/office/drawing/2014/main" id="{C3FCB221-0EA6-40DF-BE3F-47060AD27AC0}"/>
              </a:ext>
            </a:extLst>
          </p:cNvPr>
          <p:cNvSpPr/>
          <p:nvPr/>
        </p:nvSpPr>
        <p:spPr>
          <a:xfrm>
            <a:off x="2187648" y="1009700"/>
            <a:ext cx="10079420" cy="1154162"/>
          </a:xfrm>
          <a:prstGeom prst="rect">
            <a:avLst/>
          </a:prstGeom>
        </p:spPr>
        <p:txBody>
          <a:bodyPr wrap="square">
            <a:spAutoFit/>
          </a:bodyPr>
          <a:lstStyle/>
          <a:p>
            <a:pPr fontAlgn="base">
              <a:spcBef>
                <a:spcPts val="600"/>
              </a:spcBef>
              <a:buClr>
                <a:srgbClr val="339966"/>
              </a:buClr>
              <a:defRPr/>
            </a:pPr>
            <a:r>
              <a:rPr lang="en-US" b="1" dirty="0"/>
              <a:t>Cross-entropy loss, or log loss, measures the performance of a classification model whose output is a probability value between 0 and 1</a:t>
            </a:r>
          </a:p>
          <a:p>
            <a:pPr fontAlgn="base">
              <a:spcBef>
                <a:spcPts val="600"/>
              </a:spcBef>
              <a:buClr>
                <a:srgbClr val="339966"/>
              </a:buClr>
              <a:defRPr/>
            </a:pPr>
            <a:r>
              <a:rPr lang="en-US" sz="1400" dirty="0"/>
              <a:t>Cross-entropy loss increases as the predicted probability diverges from the actual label. So predicting a probability of .012 when the actual observation label is 1 would be bad and result in a high loss value</a:t>
            </a:r>
          </a:p>
        </p:txBody>
      </p:sp>
      <p:sp>
        <p:nvSpPr>
          <p:cNvPr id="15" name="Rectangle 14">
            <a:extLst>
              <a:ext uri="{FF2B5EF4-FFF2-40B4-BE49-F238E27FC236}">
                <a16:creationId xmlns:a16="http://schemas.microsoft.com/office/drawing/2014/main" id="{3EC1FBCB-D8D9-41A3-96B4-3997594D0201}"/>
              </a:ext>
            </a:extLst>
          </p:cNvPr>
          <p:cNvSpPr/>
          <p:nvPr/>
        </p:nvSpPr>
        <p:spPr>
          <a:xfrm>
            <a:off x="104064" y="1050791"/>
            <a:ext cx="2083584" cy="400110"/>
          </a:xfrm>
          <a:prstGeom prst="rect">
            <a:avLst/>
          </a:prstGeom>
        </p:spPr>
        <p:txBody>
          <a:bodyPr wrap="none">
            <a:spAutoFit/>
          </a:bodyPr>
          <a:lstStyle/>
          <a:p>
            <a:r>
              <a:rPr lang="en-US" sz="2000" b="1" i="1" u="sng" dirty="0">
                <a:solidFill>
                  <a:schemeClr val="accent1"/>
                </a:solidFill>
              </a:rPr>
              <a:t>Cross Entropy -</a:t>
            </a:r>
            <a:r>
              <a:rPr lang="en-US" b="1" i="1" u="sng" dirty="0">
                <a:solidFill>
                  <a:schemeClr val="accent1"/>
                </a:solidFill>
              </a:rPr>
              <a:t> </a:t>
            </a:r>
            <a:endParaRPr lang="en-US" dirty="0"/>
          </a:p>
        </p:txBody>
      </p:sp>
      <p:sp>
        <p:nvSpPr>
          <p:cNvPr id="3" name="Rectangle 2">
            <a:extLst>
              <a:ext uri="{FF2B5EF4-FFF2-40B4-BE49-F238E27FC236}">
                <a16:creationId xmlns:a16="http://schemas.microsoft.com/office/drawing/2014/main" id="{E988EBBF-4244-449E-86C1-3987A09663F4}"/>
              </a:ext>
            </a:extLst>
          </p:cNvPr>
          <p:cNvSpPr/>
          <p:nvPr/>
        </p:nvSpPr>
        <p:spPr>
          <a:xfrm>
            <a:off x="2187648" y="2151010"/>
            <a:ext cx="4780711" cy="369332"/>
          </a:xfrm>
          <a:prstGeom prst="rect">
            <a:avLst/>
          </a:prstGeom>
        </p:spPr>
        <p:txBody>
          <a:bodyPr wrap="square">
            <a:spAutoFit/>
          </a:bodyPr>
          <a:lstStyle/>
          <a:p>
            <a:r>
              <a:rPr lang="en-US" b="1" dirty="0"/>
              <a:t>A perfect model would have a log loss of 0</a:t>
            </a:r>
          </a:p>
        </p:txBody>
      </p:sp>
      <p:pic>
        <p:nvPicPr>
          <p:cNvPr id="6" name="Picture 5">
            <a:extLst>
              <a:ext uri="{FF2B5EF4-FFF2-40B4-BE49-F238E27FC236}">
                <a16:creationId xmlns:a16="http://schemas.microsoft.com/office/drawing/2014/main" id="{1DFEA1ED-5264-4C1E-9DB8-D977BCBC02E7}"/>
              </a:ext>
            </a:extLst>
          </p:cNvPr>
          <p:cNvPicPr>
            <a:picLocks noChangeAspect="1"/>
          </p:cNvPicPr>
          <p:nvPr/>
        </p:nvPicPr>
        <p:blipFill>
          <a:blip r:embed="rId7"/>
          <a:stretch>
            <a:fillRect/>
          </a:stretch>
        </p:blipFill>
        <p:spPr>
          <a:xfrm>
            <a:off x="415860" y="2520342"/>
            <a:ext cx="3009361" cy="2184773"/>
          </a:xfrm>
          <a:prstGeom prst="rect">
            <a:avLst/>
          </a:prstGeom>
        </p:spPr>
      </p:pic>
      <p:sp>
        <p:nvSpPr>
          <p:cNvPr id="9" name="Rectangle 8">
            <a:extLst>
              <a:ext uri="{FF2B5EF4-FFF2-40B4-BE49-F238E27FC236}">
                <a16:creationId xmlns:a16="http://schemas.microsoft.com/office/drawing/2014/main" id="{9EB874B6-F90B-4D34-8E5D-958CE11B551C}"/>
              </a:ext>
            </a:extLst>
          </p:cNvPr>
          <p:cNvSpPr/>
          <p:nvPr/>
        </p:nvSpPr>
        <p:spPr>
          <a:xfrm>
            <a:off x="3647092" y="2552025"/>
            <a:ext cx="8229601" cy="1384995"/>
          </a:xfrm>
          <a:prstGeom prst="rect">
            <a:avLst/>
          </a:prstGeom>
        </p:spPr>
        <p:txBody>
          <a:bodyPr wrap="square">
            <a:spAutoFit/>
          </a:bodyPr>
          <a:lstStyle/>
          <a:p>
            <a:pPr algn="just"/>
            <a:r>
              <a:rPr lang="en-US" sz="1400" dirty="0"/>
              <a:t>The graph shows the range of possible loss values given a true observation. As the predicted probability approaches 1, log loss slowly decreases. As the predicted probability decreases, however, the log loss increases rapidly. Log loss penalizes both types of errors, but especially those predictions that are confident and wrong!</a:t>
            </a:r>
          </a:p>
          <a:p>
            <a:pPr algn="just"/>
            <a:r>
              <a:rPr lang="en-US" sz="1400" dirty="0"/>
              <a:t>Cross-entropy and log loss are slightly different depending on context, but in machine learning when calculating error rates between 0 and 1 they resolve to the same thing</a:t>
            </a:r>
          </a:p>
        </p:txBody>
      </p:sp>
      <p:sp>
        <p:nvSpPr>
          <p:cNvPr id="23" name="Rectangle 22">
            <a:extLst>
              <a:ext uri="{FF2B5EF4-FFF2-40B4-BE49-F238E27FC236}">
                <a16:creationId xmlns:a16="http://schemas.microsoft.com/office/drawing/2014/main" id="{07F7EDE7-EFDE-4BA2-9D6D-FFE1626A6854}"/>
              </a:ext>
            </a:extLst>
          </p:cNvPr>
          <p:cNvSpPr/>
          <p:nvPr/>
        </p:nvSpPr>
        <p:spPr>
          <a:xfrm>
            <a:off x="3721966" y="3869361"/>
            <a:ext cx="1042273" cy="400110"/>
          </a:xfrm>
          <a:prstGeom prst="rect">
            <a:avLst/>
          </a:prstGeom>
        </p:spPr>
        <p:txBody>
          <a:bodyPr wrap="none">
            <a:spAutoFit/>
          </a:bodyPr>
          <a:lstStyle/>
          <a:p>
            <a:r>
              <a:rPr lang="en-US" sz="2000" b="1" i="1" u="sng" dirty="0">
                <a:solidFill>
                  <a:schemeClr val="accent1"/>
                </a:solidFill>
              </a:rPr>
              <a:t>Math -</a:t>
            </a:r>
            <a:r>
              <a:rPr lang="en-US" b="1" i="1" u="sng" dirty="0">
                <a:solidFill>
                  <a:schemeClr val="accent1"/>
                </a:solidFill>
              </a:rPr>
              <a:t> </a:t>
            </a:r>
            <a:endParaRPr lang="en-US" dirty="0"/>
          </a:p>
        </p:txBody>
      </p:sp>
      <p:pic>
        <p:nvPicPr>
          <p:cNvPr id="16" name="Picture 15">
            <a:extLst>
              <a:ext uri="{FF2B5EF4-FFF2-40B4-BE49-F238E27FC236}">
                <a16:creationId xmlns:a16="http://schemas.microsoft.com/office/drawing/2014/main" id="{8BBB8955-625C-4008-AD46-7CEA8E88992C}"/>
              </a:ext>
            </a:extLst>
          </p:cNvPr>
          <p:cNvPicPr>
            <a:picLocks noChangeAspect="1"/>
          </p:cNvPicPr>
          <p:nvPr/>
        </p:nvPicPr>
        <p:blipFill>
          <a:blip r:embed="rId8"/>
          <a:stretch>
            <a:fillRect/>
          </a:stretch>
        </p:blipFill>
        <p:spPr>
          <a:xfrm>
            <a:off x="5060984" y="4069416"/>
            <a:ext cx="4076700" cy="704850"/>
          </a:xfrm>
          <a:prstGeom prst="rect">
            <a:avLst/>
          </a:prstGeom>
        </p:spPr>
      </p:pic>
      <p:pic>
        <p:nvPicPr>
          <p:cNvPr id="24" name="Picture 23">
            <a:extLst>
              <a:ext uri="{FF2B5EF4-FFF2-40B4-BE49-F238E27FC236}">
                <a16:creationId xmlns:a16="http://schemas.microsoft.com/office/drawing/2014/main" id="{384A871A-C74F-4CEE-B975-EACCF6A665A2}"/>
              </a:ext>
            </a:extLst>
          </p:cNvPr>
          <p:cNvPicPr>
            <a:picLocks noChangeAspect="1"/>
          </p:cNvPicPr>
          <p:nvPr/>
        </p:nvPicPr>
        <p:blipFill>
          <a:blip r:embed="rId9"/>
          <a:stretch>
            <a:fillRect/>
          </a:stretch>
        </p:blipFill>
        <p:spPr>
          <a:xfrm>
            <a:off x="3449208" y="5292982"/>
            <a:ext cx="2466975" cy="1057275"/>
          </a:xfrm>
          <a:prstGeom prst="rect">
            <a:avLst/>
          </a:prstGeom>
        </p:spPr>
      </p:pic>
      <p:sp>
        <p:nvSpPr>
          <p:cNvPr id="25" name="Rectangle 24">
            <a:extLst>
              <a:ext uri="{FF2B5EF4-FFF2-40B4-BE49-F238E27FC236}">
                <a16:creationId xmlns:a16="http://schemas.microsoft.com/office/drawing/2014/main" id="{7331C6C9-35FB-4C2B-B2E4-272CB0D0F0A4}"/>
              </a:ext>
            </a:extLst>
          </p:cNvPr>
          <p:cNvSpPr/>
          <p:nvPr/>
        </p:nvSpPr>
        <p:spPr>
          <a:xfrm>
            <a:off x="6002906" y="5643621"/>
            <a:ext cx="5873787" cy="584775"/>
          </a:xfrm>
          <a:prstGeom prst="rect">
            <a:avLst/>
          </a:prstGeom>
        </p:spPr>
        <p:txBody>
          <a:bodyPr wrap="square">
            <a:spAutoFit/>
          </a:bodyPr>
          <a:lstStyle/>
          <a:p>
            <a:r>
              <a:rPr lang="en-US" sz="1600" dirty="0"/>
              <a:t>If M&gt;2 (i.e. multiclass classification), we calculate a separate loss for each class label per observation and sum the result</a:t>
            </a:r>
          </a:p>
        </p:txBody>
      </p:sp>
      <p:sp>
        <p:nvSpPr>
          <p:cNvPr id="26" name="Rectangle 25">
            <a:extLst>
              <a:ext uri="{FF2B5EF4-FFF2-40B4-BE49-F238E27FC236}">
                <a16:creationId xmlns:a16="http://schemas.microsoft.com/office/drawing/2014/main" id="{384ED9D3-D93C-41FF-B323-0FDBB5CEF039}"/>
              </a:ext>
            </a:extLst>
          </p:cNvPr>
          <p:cNvSpPr/>
          <p:nvPr/>
        </p:nvSpPr>
        <p:spPr>
          <a:xfrm>
            <a:off x="3721966" y="5003174"/>
            <a:ext cx="1598515" cy="400110"/>
          </a:xfrm>
          <a:prstGeom prst="rect">
            <a:avLst/>
          </a:prstGeom>
        </p:spPr>
        <p:txBody>
          <a:bodyPr wrap="none">
            <a:spAutoFit/>
          </a:bodyPr>
          <a:lstStyle/>
          <a:p>
            <a:r>
              <a:rPr lang="en-US" sz="2000" b="1" i="1" u="sng" dirty="0">
                <a:solidFill>
                  <a:schemeClr val="accent1"/>
                </a:solidFill>
              </a:rPr>
              <a:t>Multiclass -</a:t>
            </a:r>
            <a:r>
              <a:rPr lang="en-US" b="1" i="1" u="sng" dirty="0">
                <a:solidFill>
                  <a:schemeClr val="accent1"/>
                </a:solidFill>
              </a:rPr>
              <a:t> </a:t>
            </a:r>
            <a:endParaRPr lang="en-US" dirty="0"/>
          </a:p>
        </p:txBody>
      </p:sp>
    </p:spTree>
    <p:extLst>
      <p:ext uri="{BB962C8B-B14F-4D97-AF65-F5344CB8AC3E}">
        <p14:creationId xmlns:p14="http://schemas.microsoft.com/office/powerpoint/2010/main" val="3650276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BBA922C-81FA-4FCC-995E-F0AF14061A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ABBA922C-81FA-4FCC-995E-F0AF14061A9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 name="Rectangle 15" hidden="1">
            <a:extLst>
              <a:ext uri="{FF2B5EF4-FFF2-40B4-BE49-F238E27FC236}">
                <a16:creationId xmlns:a16="http://schemas.microsoft.com/office/drawing/2014/main" id="{1B43A5AE-FCA5-4707-B31F-8FD687F0E86C}"/>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0" name="Picture 9">
            <a:extLst>
              <a:ext uri="{FF2B5EF4-FFF2-40B4-BE49-F238E27FC236}">
                <a16:creationId xmlns:a16="http://schemas.microsoft.com/office/drawing/2014/main" id="{B275C075-4079-4D83-99A1-C48A993D1876}"/>
              </a:ext>
            </a:extLst>
          </p:cNvPr>
          <p:cNvPicPr>
            <a:picLocks noChangeAspect="1"/>
          </p:cNvPicPr>
          <p:nvPr/>
        </p:nvPicPr>
        <p:blipFill>
          <a:blip r:embed="rId7"/>
          <a:stretch>
            <a:fillRect/>
          </a:stretch>
        </p:blipFill>
        <p:spPr>
          <a:xfrm>
            <a:off x="6391717" y="799004"/>
            <a:ext cx="3861565" cy="2641804"/>
          </a:xfrm>
          <a:prstGeom prst="rect">
            <a:avLst/>
          </a:prstGeom>
        </p:spPr>
      </p:pic>
      <p:pic>
        <p:nvPicPr>
          <p:cNvPr id="12" name="Picture 11">
            <a:extLst>
              <a:ext uri="{FF2B5EF4-FFF2-40B4-BE49-F238E27FC236}">
                <a16:creationId xmlns:a16="http://schemas.microsoft.com/office/drawing/2014/main" id="{95B2135B-E6EF-4FB9-9593-107FE817B872}"/>
              </a:ext>
            </a:extLst>
          </p:cNvPr>
          <p:cNvPicPr>
            <a:picLocks noChangeAspect="1"/>
          </p:cNvPicPr>
          <p:nvPr/>
        </p:nvPicPr>
        <p:blipFill>
          <a:blip r:embed="rId8"/>
          <a:stretch>
            <a:fillRect/>
          </a:stretch>
        </p:blipFill>
        <p:spPr>
          <a:xfrm>
            <a:off x="1230259" y="787197"/>
            <a:ext cx="3861565" cy="2641803"/>
          </a:xfrm>
          <a:prstGeom prst="rect">
            <a:avLst/>
          </a:prstGeom>
        </p:spPr>
      </p:pic>
      <p:pic>
        <p:nvPicPr>
          <p:cNvPr id="14" name="Picture 13">
            <a:extLst>
              <a:ext uri="{FF2B5EF4-FFF2-40B4-BE49-F238E27FC236}">
                <a16:creationId xmlns:a16="http://schemas.microsoft.com/office/drawing/2014/main" id="{0F1EB5D2-E31E-4EC3-A712-51FB4F0ED903}"/>
              </a:ext>
            </a:extLst>
          </p:cNvPr>
          <p:cNvPicPr>
            <a:picLocks noChangeAspect="1"/>
          </p:cNvPicPr>
          <p:nvPr/>
        </p:nvPicPr>
        <p:blipFill>
          <a:blip r:embed="rId9"/>
          <a:stretch>
            <a:fillRect/>
          </a:stretch>
        </p:blipFill>
        <p:spPr>
          <a:xfrm>
            <a:off x="6391717" y="3628694"/>
            <a:ext cx="3861565" cy="2641803"/>
          </a:xfrm>
          <a:prstGeom prst="rect">
            <a:avLst/>
          </a:prstGeom>
        </p:spPr>
      </p:pic>
      <p:sp>
        <p:nvSpPr>
          <p:cNvPr id="15" name="Title 1">
            <a:extLst>
              <a:ext uri="{FF2B5EF4-FFF2-40B4-BE49-F238E27FC236}">
                <a16:creationId xmlns:a16="http://schemas.microsoft.com/office/drawing/2014/main" id="{ED0E1882-E2FE-46EC-B77C-078F65BB131E}"/>
              </a:ext>
            </a:extLst>
          </p:cNvPr>
          <p:cNvSpPr>
            <a:spLocks noGrp="1"/>
          </p:cNvSpPr>
          <p:nvPr>
            <p:ph type="title"/>
          </p:nvPr>
        </p:nvSpPr>
        <p:spPr>
          <a:xfrm>
            <a:off x="158204" y="113807"/>
            <a:ext cx="11187113" cy="311150"/>
          </a:xfrm>
        </p:spPr>
        <p:txBody>
          <a:bodyPr/>
          <a:lstStyle/>
          <a:p>
            <a:r>
              <a:rPr lang="en-US" dirty="0"/>
              <a:t>Loss Functions &amp; Cost Functions - Classification</a:t>
            </a:r>
          </a:p>
        </p:txBody>
      </p:sp>
      <p:sp>
        <p:nvSpPr>
          <p:cNvPr id="17" name="Text Placeholder 4">
            <a:extLst>
              <a:ext uri="{FF2B5EF4-FFF2-40B4-BE49-F238E27FC236}">
                <a16:creationId xmlns:a16="http://schemas.microsoft.com/office/drawing/2014/main" id="{C0706FE9-E9ED-4C70-AF3B-F116F30596F7}"/>
              </a:ext>
            </a:extLst>
          </p:cNvPr>
          <p:cNvSpPr>
            <a:spLocks noGrp="1"/>
          </p:cNvSpPr>
          <p:nvPr>
            <p:ph type="body" sz="quarter" idx="13"/>
          </p:nvPr>
        </p:nvSpPr>
        <p:spPr>
          <a:xfrm>
            <a:off x="158204" y="361733"/>
            <a:ext cx="11188700" cy="425463"/>
          </a:xfrm>
        </p:spPr>
        <p:txBody>
          <a:bodyPr/>
          <a:lstStyle/>
          <a:p>
            <a:r>
              <a:rPr lang="en-US" dirty="0"/>
              <a:t>Cross Entropy </a:t>
            </a:r>
            <a:r>
              <a:rPr lang="en-US" dirty="0" err="1"/>
              <a:t>contd</a:t>
            </a:r>
            <a:r>
              <a:rPr lang="en-US" dirty="0"/>
              <a:t>….</a:t>
            </a:r>
          </a:p>
        </p:txBody>
      </p:sp>
      <p:pic>
        <p:nvPicPr>
          <p:cNvPr id="19" name="Picture 18">
            <a:extLst>
              <a:ext uri="{FF2B5EF4-FFF2-40B4-BE49-F238E27FC236}">
                <a16:creationId xmlns:a16="http://schemas.microsoft.com/office/drawing/2014/main" id="{9BCD2686-3C7B-4145-8D1C-338BBB3030AA}"/>
              </a:ext>
            </a:extLst>
          </p:cNvPr>
          <p:cNvPicPr>
            <a:picLocks noChangeAspect="1"/>
          </p:cNvPicPr>
          <p:nvPr/>
        </p:nvPicPr>
        <p:blipFill>
          <a:blip r:embed="rId10"/>
          <a:stretch>
            <a:fillRect/>
          </a:stretch>
        </p:blipFill>
        <p:spPr>
          <a:xfrm>
            <a:off x="1230259" y="3618184"/>
            <a:ext cx="3861565" cy="2641804"/>
          </a:xfrm>
          <a:prstGeom prst="rect">
            <a:avLst/>
          </a:prstGeom>
        </p:spPr>
      </p:pic>
    </p:spTree>
    <p:extLst>
      <p:ext uri="{BB962C8B-B14F-4D97-AF65-F5344CB8AC3E}">
        <p14:creationId xmlns:p14="http://schemas.microsoft.com/office/powerpoint/2010/main" val="391757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407981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Supervised learning: Overview (1/2)</a:t>
            </a:r>
          </a:p>
        </p:txBody>
      </p:sp>
      <p:sp>
        <p:nvSpPr>
          <p:cNvPr id="15" name="TextBox 14">
            <a:extLst>
              <a:ext uri="{FF2B5EF4-FFF2-40B4-BE49-F238E27FC236}">
                <a16:creationId xmlns:a16="http://schemas.microsoft.com/office/drawing/2014/main" id="{86FCDA32-4E46-43CC-9580-0E870CF5E3F5}"/>
              </a:ext>
            </a:extLst>
          </p:cNvPr>
          <p:cNvSpPr txBox="1"/>
          <p:nvPr/>
        </p:nvSpPr>
        <p:spPr>
          <a:xfrm>
            <a:off x="380996" y="4144935"/>
            <a:ext cx="11430006" cy="2123658"/>
          </a:xfrm>
          <a:prstGeom prst="rect">
            <a:avLst/>
          </a:prstGeom>
          <a:noFill/>
        </p:spPr>
        <p:txBody>
          <a:bodyPr wrap="square" rtlCol="0">
            <a:spAutoFit/>
          </a:bodyPr>
          <a:lstStyle/>
          <a:p>
            <a:pPr marL="171450" indent="-171450">
              <a:buFont typeface="Arial" panose="020B0604020202020204" pitchFamily="34" charset="0"/>
              <a:buChar char="•"/>
            </a:pPr>
            <a:r>
              <a:rPr lang="en-US" sz="1200" dirty="0"/>
              <a:t>With supervised learning, you feed the output of your algorithm into the system. This means that in supervised learning, the machine already knows the output of the algorithm before it starts working on it or learning it. A basic example of this concept would be a student learning a course from an instructor. The student knows what he/she is learning from the course.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With the output of the algorithm known, all that a system needs to do is to work out the steps or process needed to reach from the input to the output. The algorithm is being taught through a training data set that guides the machine. If the process goes haywire and the algorithms come up with results completely different than what should be expected, then the training data does its part to guide the algorithm back towards the right path.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Supervised Machine Learning currently makes up most of the ML that is being used by systems across the world. The input variable (x) is used to connect with the output variable (y) through the use of an algorithm. All of the input, the output, the algorithm, and the scenario are being provided by humans. We can understand supervised learning in an even better way by looking at it through two types of problems – Classifications and Regressions</a:t>
            </a:r>
          </a:p>
        </p:txBody>
      </p:sp>
      <p:pic>
        <p:nvPicPr>
          <p:cNvPr id="17" name="Picture 2">
            <a:extLst>
              <a:ext uri="{FF2B5EF4-FFF2-40B4-BE49-F238E27FC236}">
                <a16:creationId xmlns:a16="http://schemas.microsoft.com/office/drawing/2014/main" id="{88460DD7-B94C-4D38-8F26-7A70E30922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850" y="834755"/>
            <a:ext cx="9427032" cy="3222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505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2614773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Supervised learning: Overview (2/2)</a:t>
            </a:r>
          </a:p>
        </p:txBody>
      </p:sp>
      <p:sp>
        <p:nvSpPr>
          <p:cNvPr id="15" name="TextBox 14">
            <a:extLst>
              <a:ext uri="{FF2B5EF4-FFF2-40B4-BE49-F238E27FC236}">
                <a16:creationId xmlns:a16="http://schemas.microsoft.com/office/drawing/2014/main" id="{86FCDA32-4E46-43CC-9580-0E870CF5E3F5}"/>
              </a:ext>
            </a:extLst>
          </p:cNvPr>
          <p:cNvSpPr txBox="1"/>
          <p:nvPr/>
        </p:nvSpPr>
        <p:spPr>
          <a:xfrm>
            <a:off x="380996" y="4144935"/>
            <a:ext cx="11430006"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t>Classification: Classification problems categorize all the variables that form the output. Examples of these categories formed through classification would include demographic data such as marital status, sex, or age. The most common model used for this type of service status is the support vector machine. The support vector machines set forth to define the linear decision boundaries.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Regression: Problems that can be classified as regression problems include types where the output variables are set as a real number. The format for this problem often follows a linear format. </a:t>
            </a:r>
          </a:p>
        </p:txBody>
      </p:sp>
      <p:pic>
        <p:nvPicPr>
          <p:cNvPr id="17" name="Picture 2">
            <a:extLst>
              <a:ext uri="{FF2B5EF4-FFF2-40B4-BE49-F238E27FC236}">
                <a16:creationId xmlns:a16="http://schemas.microsoft.com/office/drawing/2014/main" id="{88460DD7-B94C-4D38-8F26-7A70E30922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5850" y="834755"/>
            <a:ext cx="9427032" cy="3222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330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398272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Unsupervised learning: Overview</a:t>
            </a:r>
          </a:p>
        </p:txBody>
      </p:sp>
      <p:sp>
        <p:nvSpPr>
          <p:cNvPr id="15" name="TextBox 14">
            <a:extLst>
              <a:ext uri="{FF2B5EF4-FFF2-40B4-BE49-F238E27FC236}">
                <a16:creationId xmlns:a16="http://schemas.microsoft.com/office/drawing/2014/main" id="{86FCDA32-4E46-43CC-9580-0E870CF5E3F5}"/>
              </a:ext>
            </a:extLst>
          </p:cNvPr>
          <p:cNvSpPr txBox="1"/>
          <p:nvPr/>
        </p:nvSpPr>
        <p:spPr>
          <a:xfrm>
            <a:off x="380996" y="4101391"/>
            <a:ext cx="11430006" cy="2123658"/>
          </a:xfrm>
          <a:prstGeom prst="rect">
            <a:avLst/>
          </a:prstGeom>
          <a:noFill/>
        </p:spPr>
        <p:txBody>
          <a:bodyPr wrap="square" rtlCol="0">
            <a:spAutoFit/>
          </a:bodyPr>
          <a:lstStyle/>
          <a:p>
            <a:pPr marL="171450" indent="-171450">
              <a:buFont typeface="Arial" panose="020B0604020202020204" pitchFamily="34" charset="0"/>
              <a:buChar char="•"/>
            </a:pPr>
            <a:r>
              <a:rPr lang="en-US" sz="1200" dirty="0"/>
              <a:t>During the process of unsupervised learning, the system does not have concrete data sets, and the outcomes to most of the problems are largely unknown. In simple terminology, the AI system and the ML objective is blinded when it goes into the operation. The system has its faultless and immense logical operations to guide it along the way, but the lack of proper input and output algorithms makes the process even more challenging. Incredible as the whole process may sound, unsupervised learning has the ability to interpret and find solutions to a limitless amount of data, through the input data and the binary logic mechanism present in all computer systems. The system has no reference data at all.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Since we expect readers to have a basic imagery of unsupervised learning by now, it would be pertinent to make the understanding even simpler through the use of an example. Just consider that we have a digital image that has a variety of colored geometric shapes on it. These geometric shapes needed to be matched into groups according to color and other classification features. For a system that follows supervised learning, this whole process is a bit too simple. The procedure is extremely straightforward, as you just have to teach the computer all the details pertaining to the figures. You can let the system know that all shapes with four sides are known as squares, and others with eight sides are known as octagons, etc. We can also teach the system to interpret the colors and see how the light being given out is classified. </a:t>
            </a:r>
          </a:p>
        </p:txBody>
      </p:sp>
      <p:pic>
        <p:nvPicPr>
          <p:cNvPr id="2" name="Picture 1">
            <a:extLst>
              <a:ext uri="{FF2B5EF4-FFF2-40B4-BE49-F238E27FC236}">
                <a16:creationId xmlns:a16="http://schemas.microsoft.com/office/drawing/2014/main" id="{E5F17278-909D-4DA8-AEDB-0955BEDE7E6C}"/>
              </a:ext>
            </a:extLst>
          </p:cNvPr>
          <p:cNvPicPr>
            <a:picLocks noChangeAspect="1"/>
          </p:cNvPicPr>
          <p:nvPr/>
        </p:nvPicPr>
        <p:blipFill>
          <a:blip r:embed="rId7"/>
          <a:stretch>
            <a:fillRect/>
          </a:stretch>
        </p:blipFill>
        <p:spPr>
          <a:xfrm>
            <a:off x="1355272" y="832521"/>
            <a:ext cx="9378042" cy="3124200"/>
          </a:xfrm>
          <a:prstGeom prst="rect">
            <a:avLst/>
          </a:prstGeom>
        </p:spPr>
      </p:pic>
    </p:spTree>
    <p:extLst>
      <p:ext uri="{BB962C8B-B14F-4D97-AF65-F5344CB8AC3E}">
        <p14:creationId xmlns:p14="http://schemas.microsoft.com/office/powerpoint/2010/main" val="130415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IDDPmWOzAWzlAkBPzPLda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P.3afvqZIrBsNRwoAAjqs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lZidW9hKq4Z9ITXAXwAu0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lZidW9hKq4Z9ITXAXwAu0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L6eMKKzCGw_ZaPnti.Aue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lZidW9hKq4Z9ITXAXwAu0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lZidW9hKq4Z9ITXAXwAu0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IDDPmWOzAWzlAkBPzPLda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P.3afvqZIrBsNRwoAAjqs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P.3afvqZIrBsNRwoAAjqs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IDDPmWOzAWzlAkBPzPLda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IDDPmWOzAWzlAkBPzPLda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IDDPmWOzAWzlAkBPzPLda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QJqjlZFF0.u7H1kq6Bwfz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IDDPmWOzAWzlAkBPzPLda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O2JaMecK833d6kL0ujPrr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ksE_4DxGJp_z3gYM3o37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ksE_4DxGJp_z3gYM3o37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0Wt_Ejw_m7WAO4EnuHt0u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Gw7NlylbQCYA2zXLtoey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heme/theme1.xml><?xml version="1.0" encoding="utf-8"?>
<a:theme xmlns:a="http://schemas.openxmlformats.org/drawingml/2006/main" name="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Presentation10" id="{F5AC30FE-0E4F-4A94-AC6D-221472337516}" vid="{711A56C4-EB90-4987-8BFB-7B553C2DA67D}"/>
    </a:ext>
  </a:extLst>
</a:theme>
</file>

<file path=ppt/theme/theme2.xml><?xml version="1.0" encoding="utf-8"?>
<a:theme xmlns:a="http://schemas.openxmlformats.org/drawingml/2006/main" name="1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Presentation10" id="{F5AC30FE-0E4F-4A94-AC6D-221472337516}" vid="{711A56C4-EB90-4987-8BFB-7B553C2DA67D}"/>
    </a:ext>
  </a:extLst>
</a:theme>
</file>

<file path=ppt/theme/theme3.xml><?xml version="1.0" encoding="utf-8"?>
<a:theme xmlns:a="http://schemas.openxmlformats.org/drawingml/2006/main" name="2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99C4BC39DD92439AAB9D10FC210B85" ma:contentTypeVersion="9" ma:contentTypeDescription="Create a new document." ma:contentTypeScope="" ma:versionID="be0775edd69e8f2c30725d0501454bca">
  <xsd:schema xmlns:xsd="http://www.w3.org/2001/XMLSchema" xmlns:xs="http://www.w3.org/2001/XMLSchema" xmlns:p="http://schemas.microsoft.com/office/2006/metadata/properties" xmlns:ns2="8d0440b6-436d-48c8-b674-e0d101f9c98f" xmlns:ns3="eb182171-3142-4b08-baf6-9bdc94d5528e" targetNamespace="http://schemas.microsoft.com/office/2006/metadata/properties" ma:root="true" ma:fieldsID="c128d50679ac29efa8826329d5fc5bbf" ns2:_="" ns3:_="">
    <xsd:import namespace="8d0440b6-436d-48c8-b674-e0d101f9c98f"/>
    <xsd:import namespace="eb182171-3142-4b08-baf6-9bdc94d5528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0440b6-436d-48c8-b674-e0d101f9c9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182171-3142-4b08-baf6-9bdc94d5528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5D5226-C12B-4D4D-9934-01DC3CC22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0440b6-436d-48c8-b674-e0d101f9c98f"/>
    <ds:schemaRef ds:uri="eb182171-3142-4b08-baf6-9bdc94d552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81ED74-2040-4892-A98D-FFE53CDD4131}">
  <ds:schemaRefs>
    <ds:schemaRef ds:uri="http://schemas.microsoft.com/sharepoint/v3/contenttype/forms"/>
  </ds:schemaRefs>
</ds:datastoreItem>
</file>

<file path=customXml/itemProps3.xml><?xml version="1.0" encoding="utf-8"?>
<ds:datastoreItem xmlns:ds="http://schemas.openxmlformats.org/officeDocument/2006/customXml" ds:itemID="{477126D0-4442-4C8D-8755-F6AFC523B3CD}">
  <ds:schemaRefs>
    <ds:schemaRef ds:uri="8d0440b6-436d-48c8-b674-e0d101f9c98f"/>
    <ds:schemaRef ds:uri="http://purl.org/dc/elements/1.1/"/>
    <ds:schemaRef ds:uri="http://schemas.microsoft.com/office/2006/documentManagement/types"/>
    <ds:schemaRef ds:uri="eb182171-3142-4b08-baf6-9bdc94d5528e"/>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1682</TotalTime>
  <Words>13508</Words>
  <Application>Microsoft Office PowerPoint</Application>
  <PresentationFormat>Widescreen</PresentationFormat>
  <Paragraphs>737</Paragraphs>
  <Slides>61</Slides>
  <Notes>60</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61</vt:i4>
      </vt:variant>
    </vt:vector>
  </HeadingPairs>
  <TitlesOfParts>
    <vt:vector size="75" baseType="lpstr">
      <vt:lpstr>Arial</vt:lpstr>
      <vt:lpstr>Calibri</vt:lpstr>
      <vt:lpstr>Consolas</vt:lpstr>
      <vt:lpstr>PayPal Forward</vt:lpstr>
      <vt:lpstr>PayPal Sans Big</vt:lpstr>
      <vt:lpstr>PayPal Sans Big Light</vt:lpstr>
      <vt:lpstr>PayPal Sans Big Medium</vt:lpstr>
      <vt:lpstr>PayPal Sans Big Thin</vt:lpstr>
      <vt:lpstr>Wingdings 3</vt:lpstr>
      <vt:lpstr>Blue Gradient Section</vt:lpstr>
      <vt:lpstr>1_Blue Gradient Section</vt:lpstr>
      <vt:lpstr>2_Blue Gradient Section</vt:lpstr>
      <vt:lpstr>3_Blue Gradient Section</vt:lpstr>
      <vt:lpstr>think-cell Slide</vt:lpstr>
      <vt:lpstr>Foundation Building</vt:lpstr>
      <vt:lpstr>Machine Learning Snippets…</vt:lpstr>
      <vt:lpstr>What’s NOT in Accelerator Program</vt:lpstr>
      <vt:lpstr>Foundation Building Covers…</vt:lpstr>
      <vt:lpstr>Machine Learning, Statistical Learning and More…(1/2)</vt:lpstr>
      <vt:lpstr>Machine Learning, Statistical Learning and More…(2/2)</vt:lpstr>
      <vt:lpstr>Supervised learning: Overview (1/2)</vt:lpstr>
      <vt:lpstr>Supervised learning: Overview (2/2)</vt:lpstr>
      <vt:lpstr>Unsupervised learning: Overview</vt:lpstr>
      <vt:lpstr>Reinforcement Learning: Overview</vt:lpstr>
      <vt:lpstr>Reinforcement Learning: Snippet</vt:lpstr>
      <vt:lpstr>Supervised vs Unsupervised vs Reinforcement Learning</vt:lpstr>
      <vt:lpstr>Steps in ML model development and Deployment</vt:lpstr>
      <vt:lpstr>Processing, Wrangling and Visualizing the data</vt:lpstr>
      <vt:lpstr>Overview: Web Scrapping/Parsing</vt:lpstr>
      <vt:lpstr>Target Variable</vt:lpstr>
      <vt:lpstr>Target Variable: “Good” or “Bad” Definition</vt:lpstr>
      <vt:lpstr>Data Collection (1/3)</vt:lpstr>
      <vt:lpstr>Data Collection (2/3)</vt:lpstr>
      <vt:lpstr>Data Collection (3/3)</vt:lpstr>
      <vt:lpstr>How to Define Performance Window: Example</vt:lpstr>
      <vt:lpstr>Sampling</vt:lpstr>
      <vt:lpstr>Data Wrangling / Data Munging Overview (1/2)</vt:lpstr>
      <vt:lpstr>Data Wrangling / Data Munging Overview (2/2)</vt:lpstr>
      <vt:lpstr>Univariate Analysis</vt:lpstr>
      <vt:lpstr>Bi-Variate Analysis (1/3)</vt:lpstr>
      <vt:lpstr>Bi-Variate Analysis (2/3)</vt:lpstr>
      <vt:lpstr>Bi-Variate Analysis (3/3)</vt:lpstr>
      <vt:lpstr>Missing Value Treatment (1/2)</vt:lpstr>
      <vt:lpstr>Missing Value Treatment (2/2)</vt:lpstr>
      <vt:lpstr>Outlier Treatment (1/4)</vt:lpstr>
      <vt:lpstr>Outlier Treatment (2/4)</vt:lpstr>
      <vt:lpstr>Outlier Treatment (3/4)</vt:lpstr>
      <vt:lpstr>Outlier Treatment (4/4)</vt:lpstr>
      <vt:lpstr>Feature Engineering (1/7)</vt:lpstr>
      <vt:lpstr>Feature Engineering (2/7)</vt:lpstr>
      <vt:lpstr>Feature Engineering (3/7)</vt:lpstr>
      <vt:lpstr>Feature Engineering (4/7)</vt:lpstr>
      <vt:lpstr>Feature Engineering (5/7)</vt:lpstr>
      <vt:lpstr>Feature Engineering (6/7)</vt:lpstr>
      <vt:lpstr>Quick Task</vt:lpstr>
      <vt:lpstr>Feature Engineering (7/7)</vt:lpstr>
      <vt:lpstr>Varclus Method at a glance</vt:lpstr>
      <vt:lpstr>Correlation Approach: Point-Biserial Correlation</vt:lpstr>
      <vt:lpstr>Correlation Approach: Tetrachoric Correlation</vt:lpstr>
      <vt:lpstr>Between Sum of Squares (BSS)</vt:lpstr>
      <vt:lpstr>What is Overfitting/Underfitting a Model?</vt:lpstr>
      <vt:lpstr>Solutions to Underfitting:</vt:lpstr>
      <vt:lpstr>Bias – Variance – A General Theory</vt:lpstr>
      <vt:lpstr>Bias – Variance – A General Theory contd…</vt:lpstr>
      <vt:lpstr>Understanding the Bias-Variance Tradeoff</vt:lpstr>
      <vt:lpstr>Why is Bias-Variance Tradeoff</vt:lpstr>
      <vt:lpstr>Cross Validation</vt:lpstr>
      <vt:lpstr>Variations on Cross-Validation</vt:lpstr>
      <vt:lpstr>What is the difference between k-holdout and k-fold cross validation?</vt:lpstr>
      <vt:lpstr>Training, Validation and Test datasets</vt:lpstr>
      <vt:lpstr>Loss Functions &amp; Cost Functions – Regression (1/3)</vt:lpstr>
      <vt:lpstr>Loss Functions &amp; Cost Functions - Regression (2/3)</vt:lpstr>
      <vt:lpstr>Loss Functions &amp; Cost Functions – Regression (3/3)</vt:lpstr>
      <vt:lpstr>Loss Functions &amp; Cost Functions - Classification</vt:lpstr>
      <vt:lpstr>Loss Functions &amp; Cost Functions - Classification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Analysis</dc:title>
  <dc:creator>Raghupati, Kartik</dc:creator>
  <cp:lastModifiedBy>Aniket</cp:lastModifiedBy>
  <cp:revision>124</cp:revision>
  <dcterms:created xsi:type="dcterms:W3CDTF">2019-09-10T21:29:55Z</dcterms:created>
  <dcterms:modified xsi:type="dcterms:W3CDTF">2021-02-13T16:21:38Z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PayPal</vt:lpwstr>
  </property>
  <property fmtid="{D5CDD505-2E9C-101B-9397-08002B2CF9AE}" pid="3" name="Language">
    <vt:lpwstr>English (US)</vt:lpwstr>
  </property>
  <property fmtid="{D5CDD505-2E9C-101B-9397-08002B2CF9AE}" pid="4" name="Owner">
    <vt:lpwstr>P L Kessler</vt:lpwstr>
  </property>
  <property fmtid="{D5CDD505-2E9C-101B-9397-08002B2CF9AE}" pid="5" name="Project">
    <vt:lpwstr>Studio Koto</vt:lpwstr>
  </property>
  <property fmtid="{D5CDD505-2E9C-101B-9397-08002B2CF9AE}" pid="6" name="Publisher">
    <vt:lpwstr>Kessler Associates</vt:lpwstr>
  </property>
  <property fmtid="{D5CDD505-2E9C-101B-9397-08002B2CF9AE}" pid="7" name="ContentTypeId">
    <vt:lpwstr>0x010100F399C4BC39DD92439AAB9D10FC210B85</vt:lpwstr>
  </property>
</Properties>
</file>